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4" r:id="rId9"/>
    <p:sldId id="266" r:id="rId10"/>
    <p:sldId id="265" r:id="rId11"/>
    <p:sldId id="267" r:id="rId12"/>
    <p:sldId id="285" r:id="rId13"/>
    <p:sldId id="286" r:id="rId14"/>
    <p:sldId id="287" r:id="rId15"/>
    <p:sldId id="288" r:id="rId16"/>
    <p:sldId id="289" r:id="rId17"/>
    <p:sldId id="290" r:id="rId18"/>
    <p:sldId id="268" r:id="rId19"/>
    <p:sldId id="270" r:id="rId20"/>
    <p:sldId id="273" r:id="rId21"/>
    <p:sldId id="291" r:id="rId22"/>
    <p:sldId id="272" r:id="rId23"/>
    <p:sldId id="292" r:id="rId24"/>
    <p:sldId id="271" r:id="rId25"/>
    <p:sldId id="303" r:id="rId26"/>
    <p:sldId id="274" r:id="rId27"/>
    <p:sldId id="276" r:id="rId28"/>
    <p:sldId id="302" r:id="rId29"/>
    <p:sldId id="277" r:id="rId30"/>
    <p:sldId id="301" r:id="rId31"/>
    <p:sldId id="300" r:id="rId32"/>
    <p:sldId id="275" r:id="rId33"/>
    <p:sldId id="278" r:id="rId34"/>
    <p:sldId id="280" r:id="rId35"/>
    <p:sldId id="295" r:id="rId36"/>
    <p:sldId id="296" r:id="rId37"/>
    <p:sldId id="297" r:id="rId38"/>
    <p:sldId id="298" r:id="rId39"/>
    <p:sldId id="279" r:id="rId40"/>
    <p:sldId id="293" r:id="rId41"/>
    <p:sldId id="294" r:id="rId42"/>
    <p:sldId id="299" r:id="rId43"/>
    <p:sldId id="282" r:id="rId44"/>
    <p:sldId id="283" r:id="rId45"/>
    <p:sldId id="284"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p:normalViewPr>
  <p:slideViewPr>
    <p:cSldViewPr snapToGrid="0" showGuides="1">
      <p:cViewPr>
        <p:scale>
          <a:sx n="80" d="100"/>
          <a:sy n="80" d="100"/>
        </p:scale>
        <p:origin x="619" y="1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C18D2C6E-DCDC-4E0A-A5B7-7CE13A8D6A9E}" type="datetimeFigureOut">
              <a:rPr lang="en-IN" smtClean="0"/>
              <a:t>17-12-2019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05AA99-D9DF-4A33-A805-71C3786D7883}"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27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8D2C6E-DCDC-4E0A-A5B7-7CE13A8D6A9E}" type="datetimeFigureOut">
              <a:rPr lang="en-IN" smtClean="0"/>
              <a:t>17-12-2019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05AA99-D9DF-4A33-A805-71C3786D7883}" type="slidenum">
              <a:rPr lang="en-IN" smtClean="0"/>
              <a:t>‹#›</a:t>
            </a:fld>
            <a:endParaRPr lang="en-IN"/>
          </a:p>
        </p:txBody>
      </p:sp>
    </p:spTree>
    <p:extLst>
      <p:ext uri="{BB962C8B-B14F-4D97-AF65-F5344CB8AC3E}">
        <p14:creationId xmlns:p14="http://schemas.microsoft.com/office/powerpoint/2010/main" val="1581467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8D2C6E-DCDC-4E0A-A5B7-7CE13A8D6A9E}" type="datetimeFigureOut">
              <a:rPr lang="en-IN" smtClean="0"/>
              <a:t>17-12-2019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05AA99-D9DF-4A33-A805-71C3786D7883}"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132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8D2C6E-DCDC-4E0A-A5B7-7CE13A8D6A9E}" type="datetimeFigureOut">
              <a:rPr lang="en-IN" smtClean="0"/>
              <a:t>17-12-2019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05AA99-D9DF-4A33-A805-71C3786D7883}" type="slidenum">
              <a:rPr lang="en-IN" smtClean="0"/>
              <a:t>‹#›</a:t>
            </a:fld>
            <a:endParaRPr lang="en-IN"/>
          </a:p>
        </p:txBody>
      </p:sp>
    </p:spTree>
    <p:extLst>
      <p:ext uri="{BB962C8B-B14F-4D97-AF65-F5344CB8AC3E}">
        <p14:creationId xmlns:p14="http://schemas.microsoft.com/office/powerpoint/2010/main" val="1292724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8D2C6E-DCDC-4E0A-A5B7-7CE13A8D6A9E}" type="datetimeFigureOut">
              <a:rPr lang="en-IN" smtClean="0"/>
              <a:t>17-12-2019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05AA99-D9DF-4A33-A805-71C3786D7883}"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9061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8D2C6E-DCDC-4E0A-A5B7-7CE13A8D6A9E}" type="datetimeFigureOut">
              <a:rPr lang="en-IN" smtClean="0"/>
              <a:t>17-12-2019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005AA99-D9DF-4A33-A805-71C3786D7883}" type="slidenum">
              <a:rPr lang="en-IN" smtClean="0"/>
              <a:t>‹#›</a:t>
            </a:fld>
            <a:endParaRPr lang="en-IN"/>
          </a:p>
        </p:txBody>
      </p:sp>
    </p:spTree>
    <p:extLst>
      <p:ext uri="{BB962C8B-B14F-4D97-AF65-F5344CB8AC3E}">
        <p14:creationId xmlns:p14="http://schemas.microsoft.com/office/powerpoint/2010/main" val="413050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8D2C6E-DCDC-4E0A-A5B7-7CE13A8D6A9E}" type="datetimeFigureOut">
              <a:rPr lang="en-IN" smtClean="0"/>
              <a:t>17-12-2019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005AA99-D9DF-4A33-A805-71C3786D7883}" type="slidenum">
              <a:rPr lang="en-IN" smtClean="0"/>
              <a:t>‹#›</a:t>
            </a:fld>
            <a:endParaRPr lang="en-IN"/>
          </a:p>
        </p:txBody>
      </p:sp>
    </p:spTree>
    <p:extLst>
      <p:ext uri="{BB962C8B-B14F-4D97-AF65-F5344CB8AC3E}">
        <p14:creationId xmlns:p14="http://schemas.microsoft.com/office/powerpoint/2010/main" val="2737035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8D2C6E-DCDC-4E0A-A5B7-7CE13A8D6A9E}" type="datetimeFigureOut">
              <a:rPr lang="en-IN" smtClean="0"/>
              <a:t>17-12-2019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005AA99-D9DF-4A33-A805-71C3786D7883}" type="slidenum">
              <a:rPr lang="en-IN" smtClean="0"/>
              <a:t>‹#›</a:t>
            </a:fld>
            <a:endParaRPr lang="en-IN"/>
          </a:p>
        </p:txBody>
      </p:sp>
    </p:spTree>
    <p:extLst>
      <p:ext uri="{BB962C8B-B14F-4D97-AF65-F5344CB8AC3E}">
        <p14:creationId xmlns:p14="http://schemas.microsoft.com/office/powerpoint/2010/main" val="1650101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8D2C6E-DCDC-4E0A-A5B7-7CE13A8D6A9E}" type="datetimeFigureOut">
              <a:rPr lang="en-IN" smtClean="0"/>
              <a:t>17-12-2019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005AA99-D9DF-4A33-A805-71C3786D7883}" type="slidenum">
              <a:rPr lang="en-IN" smtClean="0"/>
              <a:t>‹#›</a:t>
            </a:fld>
            <a:endParaRPr lang="en-IN"/>
          </a:p>
        </p:txBody>
      </p:sp>
    </p:spTree>
    <p:extLst>
      <p:ext uri="{BB962C8B-B14F-4D97-AF65-F5344CB8AC3E}">
        <p14:creationId xmlns:p14="http://schemas.microsoft.com/office/powerpoint/2010/main" val="911765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8D2C6E-DCDC-4E0A-A5B7-7CE13A8D6A9E}" type="datetimeFigureOut">
              <a:rPr lang="en-IN" smtClean="0"/>
              <a:t>17-12-2019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005AA99-D9DF-4A33-A805-71C3786D7883}" type="slidenum">
              <a:rPr lang="en-IN" smtClean="0"/>
              <a:t>‹#›</a:t>
            </a:fld>
            <a:endParaRPr lang="en-IN"/>
          </a:p>
        </p:txBody>
      </p:sp>
    </p:spTree>
    <p:extLst>
      <p:ext uri="{BB962C8B-B14F-4D97-AF65-F5344CB8AC3E}">
        <p14:creationId xmlns:p14="http://schemas.microsoft.com/office/powerpoint/2010/main" val="3795332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8D2C6E-DCDC-4E0A-A5B7-7CE13A8D6A9E}" type="datetimeFigureOut">
              <a:rPr lang="en-IN" smtClean="0"/>
              <a:t>17-12-2019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005AA99-D9DF-4A33-A805-71C3786D7883}"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345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18D2C6E-DCDC-4E0A-A5B7-7CE13A8D6A9E}" type="datetimeFigureOut">
              <a:rPr lang="en-IN" smtClean="0"/>
              <a:t>17-12-2019</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005AA99-D9DF-4A33-A805-71C3786D7883}"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73992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1.emf"/><Relationship Id="rId5" Type="http://schemas.openxmlformats.org/officeDocument/2006/relationships/oleObject" Target="../embeddings/oleObject2.bin"/><Relationship Id="rId4" Type="http://schemas.openxmlformats.org/officeDocument/2006/relationships/image" Target="../media/image2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transtats.bts.gov/Fields.asp"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31360" y="817563"/>
            <a:ext cx="6278880" cy="950277"/>
          </a:xfrm>
          <a:solidFill>
            <a:schemeClr val="bg1"/>
          </a:solidFill>
        </p:spPr>
        <p:txBody>
          <a:bodyPr>
            <a:normAutofit/>
          </a:bodyPr>
          <a:lstStyle/>
          <a:p>
            <a:r>
              <a:rPr lang="en-IN" b="1" dirty="0">
                <a:solidFill>
                  <a:schemeClr val="tx1"/>
                </a:solidFill>
              </a:rPr>
              <a:t>Flight Delay Analysis</a:t>
            </a:r>
          </a:p>
        </p:txBody>
      </p:sp>
      <p:sp>
        <p:nvSpPr>
          <p:cNvPr id="3" name="TextBox 2">
            <a:extLst>
              <a:ext uri="{FF2B5EF4-FFF2-40B4-BE49-F238E27FC236}">
                <a16:creationId xmlns:a16="http://schemas.microsoft.com/office/drawing/2014/main" id="{0CC5665A-64EC-484D-8EA1-08488A348FFC}"/>
              </a:ext>
            </a:extLst>
          </p:cNvPr>
          <p:cNvSpPr txBox="1"/>
          <p:nvPr/>
        </p:nvSpPr>
        <p:spPr>
          <a:xfrm>
            <a:off x="6615953" y="5090161"/>
            <a:ext cx="5504330" cy="1446550"/>
          </a:xfrm>
          <a:prstGeom prst="rect">
            <a:avLst/>
          </a:prstGeom>
          <a:noFill/>
        </p:spPr>
        <p:txBody>
          <a:bodyPr wrap="square" rtlCol="0">
            <a:spAutoFit/>
          </a:bodyPr>
          <a:lstStyle/>
          <a:p>
            <a:pPr algn="r"/>
            <a:r>
              <a:rPr lang="en-IN" sz="2200" b="1" dirty="0">
                <a:solidFill>
                  <a:schemeClr val="bg1"/>
                </a:solidFill>
              </a:rPr>
              <a:t>Akshay Kalmetar (10525530)</a:t>
            </a:r>
            <a:endParaRPr lang="en-IN" sz="2200" dirty="0">
              <a:solidFill>
                <a:schemeClr val="bg1"/>
              </a:solidFill>
            </a:endParaRPr>
          </a:p>
          <a:p>
            <a:pPr algn="r"/>
            <a:r>
              <a:rPr lang="en-IN" sz="2200" b="1" dirty="0" err="1">
                <a:solidFill>
                  <a:schemeClr val="bg1"/>
                </a:solidFill>
              </a:rPr>
              <a:t>Jishnu</a:t>
            </a:r>
            <a:r>
              <a:rPr lang="en-IN" sz="2200" b="1" dirty="0">
                <a:solidFill>
                  <a:schemeClr val="bg1"/>
                </a:solidFill>
              </a:rPr>
              <a:t> </a:t>
            </a:r>
            <a:r>
              <a:rPr lang="en-IN" sz="2200" b="1" dirty="0" err="1">
                <a:solidFill>
                  <a:schemeClr val="bg1"/>
                </a:solidFill>
              </a:rPr>
              <a:t>Vattakattil</a:t>
            </a:r>
            <a:r>
              <a:rPr lang="en-IN" sz="2200" b="1" dirty="0">
                <a:solidFill>
                  <a:schemeClr val="bg1"/>
                </a:solidFill>
              </a:rPr>
              <a:t> (10522789)</a:t>
            </a:r>
            <a:endParaRPr lang="en-IN" sz="2200" dirty="0">
              <a:solidFill>
                <a:schemeClr val="bg1"/>
              </a:solidFill>
            </a:endParaRPr>
          </a:p>
          <a:p>
            <a:pPr algn="r"/>
            <a:r>
              <a:rPr lang="en-IN" sz="2200" b="1" dirty="0">
                <a:solidFill>
                  <a:schemeClr val="bg1"/>
                </a:solidFill>
              </a:rPr>
              <a:t>Shandilya </a:t>
            </a:r>
            <a:r>
              <a:rPr lang="en-IN" sz="2200" b="1" dirty="0" err="1">
                <a:solidFill>
                  <a:schemeClr val="bg1"/>
                </a:solidFill>
              </a:rPr>
              <a:t>Sutar</a:t>
            </a:r>
            <a:r>
              <a:rPr lang="en-IN" sz="2200" b="1" dirty="0">
                <a:solidFill>
                  <a:schemeClr val="bg1"/>
                </a:solidFill>
              </a:rPr>
              <a:t> (10526703)</a:t>
            </a:r>
            <a:endParaRPr lang="en-IN" sz="2200" dirty="0">
              <a:solidFill>
                <a:schemeClr val="bg1"/>
              </a:solidFill>
            </a:endParaRPr>
          </a:p>
          <a:p>
            <a:pPr algn="r"/>
            <a:r>
              <a:rPr lang="en-IN" sz="2200" b="1" dirty="0">
                <a:solidFill>
                  <a:schemeClr val="bg1"/>
                </a:solidFill>
              </a:rPr>
              <a:t>Srikanth </a:t>
            </a:r>
            <a:r>
              <a:rPr lang="en-IN" sz="2200" b="1" dirty="0" err="1">
                <a:solidFill>
                  <a:schemeClr val="bg1"/>
                </a:solidFill>
              </a:rPr>
              <a:t>Tangirala</a:t>
            </a:r>
            <a:r>
              <a:rPr lang="en-IN" sz="2200" b="1" dirty="0">
                <a:solidFill>
                  <a:schemeClr val="bg1"/>
                </a:solidFill>
              </a:rPr>
              <a:t> (10522903)</a:t>
            </a:r>
            <a:endParaRPr lang="en-IN" sz="2200" dirty="0">
              <a:solidFill>
                <a:schemeClr val="bg1"/>
              </a:solidFill>
            </a:endParaRPr>
          </a:p>
        </p:txBody>
      </p:sp>
    </p:spTree>
    <p:extLst>
      <p:ext uri="{BB962C8B-B14F-4D97-AF65-F5344CB8AC3E}">
        <p14:creationId xmlns:p14="http://schemas.microsoft.com/office/powerpoint/2010/main" val="3716553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0058" y="223520"/>
            <a:ext cx="9888582" cy="6563359"/>
          </a:xfrm>
          <a:prstGeom prst="rect">
            <a:avLst/>
          </a:prstGeom>
          <a:noFill/>
          <a:ln>
            <a:noFill/>
          </a:ln>
        </p:spPr>
      </p:pic>
    </p:spTree>
    <p:extLst>
      <p:ext uri="{BB962C8B-B14F-4D97-AF65-F5344CB8AC3E}">
        <p14:creationId xmlns:p14="http://schemas.microsoft.com/office/powerpoint/2010/main" val="288697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640" y="2766218"/>
            <a:ext cx="10515600" cy="1325563"/>
          </a:xfrm>
        </p:spPr>
        <p:txBody>
          <a:bodyPr/>
          <a:lstStyle/>
          <a:p>
            <a:pPr algn="ctr"/>
            <a:r>
              <a:rPr lang="en-IN" b="1" dirty="0"/>
              <a:t>ETL Diagram</a:t>
            </a:r>
          </a:p>
        </p:txBody>
      </p:sp>
    </p:spTree>
    <p:extLst>
      <p:ext uri="{BB962C8B-B14F-4D97-AF65-F5344CB8AC3E}">
        <p14:creationId xmlns:p14="http://schemas.microsoft.com/office/powerpoint/2010/main" val="2878132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C0C6E7-2936-4609-8076-D9BCFA9611A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0616" y="2052321"/>
            <a:ext cx="10533184" cy="4236720"/>
          </a:xfrm>
          <a:prstGeom prst="rect">
            <a:avLst/>
          </a:prstGeom>
          <a:noFill/>
          <a:ln>
            <a:noFill/>
          </a:ln>
        </p:spPr>
      </p:pic>
      <p:sp>
        <p:nvSpPr>
          <p:cNvPr id="3" name="Title 2">
            <a:extLst>
              <a:ext uri="{FF2B5EF4-FFF2-40B4-BE49-F238E27FC236}">
                <a16:creationId xmlns:a16="http://schemas.microsoft.com/office/drawing/2014/main" id="{8D60C86C-6598-42DE-9697-A71D79D84E9E}"/>
              </a:ext>
            </a:extLst>
          </p:cNvPr>
          <p:cNvSpPr>
            <a:spLocks noGrp="1"/>
          </p:cNvSpPr>
          <p:nvPr>
            <p:ph type="title"/>
          </p:nvPr>
        </p:nvSpPr>
        <p:spPr>
          <a:xfrm>
            <a:off x="1010920" y="953478"/>
            <a:ext cx="10515600" cy="650630"/>
          </a:xfrm>
        </p:spPr>
        <p:txBody>
          <a:bodyPr>
            <a:noAutofit/>
          </a:bodyPr>
          <a:lstStyle/>
          <a:p>
            <a:r>
              <a:rPr lang="en-IN" dirty="0"/>
              <a:t>Calendar Dimension ETL Diagram</a:t>
            </a:r>
          </a:p>
        </p:txBody>
      </p:sp>
    </p:spTree>
    <p:extLst>
      <p:ext uri="{BB962C8B-B14F-4D97-AF65-F5344CB8AC3E}">
        <p14:creationId xmlns:p14="http://schemas.microsoft.com/office/powerpoint/2010/main" val="2847021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60C86C-6598-42DE-9697-A71D79D84E9E}"/>
              </a:ext>
            </a:extLst>
          </p:cNvPr>
          <p:cNvSpPr>
            <a:spLocks noGrp="1"/>
          </p:cNvSpPr>
          <p:nvPr>
            <p:ph type="title"/>
          </p:nvPr>
        </p:nvSpPr>
        <p:spPr>
          <a:xfrm>
            <a:off x="980440" y="953478"/>
            <a:ext cx="10515600" cy="650630"/>
          </a:xfrm>
        </p:spPr>
        <p:txBody>
          <a:bodyPr>
            <a:noAutofit/>
          </a:bodyPr>
          <a:lstStyle/>
          <a:p>
            <a:r>
              <a:rPr lang="en-IN" dirty="0"/>
              <a:t>Airline Dimension ETL Diagram</a:t>
            </a:r>
          </a:p>
        </p:txBody>
      </p:sp>
      <p:pic>
        <p:nvPicPr>
          <p:cNvPr id="4" name="Picture 3">
            <a:extLst>
              <a:ext uri="{FF2B5EF4-FFF2-40B4-BE49-F238E27FC236}">
                <a16:creationId xmlns:a16="http://schemas.microsoft.com/office/drawing/2014/main" id="{3B4BCE6C-EF25-4423-9651-7502B936210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08094"/>
            <a:ext cx="10515599" cy="4437530"/>
          </a:xfrm>
          <a:prstGeom prst="rect">
            <a:avLst/>
          </a:prstGeom>
          <a:noFill/>
          <a:ln>
            <a:noFill/>
          </a:ln>
        </p:spPr>
      </p:pic>
    </p:spTree>
    <p:extLst>
      <p:ext uri="{BB962C8B-B14F-4D97-AF65-F5344CB8AC3E}">
        <p14:creationId xmlns:p14="http://schemas.microsoft.com/office/powerpoint/2010/main" val="4157662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60C86C-6598-42DE-9697-A71D79D84E9E}"/>
              </a:ext>
            </a:extLst>
          </p:cNvPr>
          <p:cNvSpPr>
            <a:spLocks noGrp="1"/>
          </p:cNvSpPr>
          <p:nvPr>
            <p:ph type="title"/>
          </p:nvPr>
        </p:nvSpPr>
        <p:spPr>
          <a:xfrm>
            <a:off x="1041400" y="973798"/>
            <a:ext cx="10515600" cy="650630"/>
          </a:xfrm>
        </p:spPr>
        <p:txBody>
          <a:bodyPr>
            <a:noAutofit/>
          </a:bodyPr>
          <a:lstStyle/>
          <a:p>
            <a:r>
              <a:rPr lang="en-IN" dirty="0"/>
              <a:t>Arrival Dimension ETL Diagram</a:t>
            </a:r>
          </a:p>
        </p:txBody>
      </p:sp>
      <p:pic>
        <p:nvPicPr>
          <p:cNvPr id="5" name="Picture 4">
            <a:extLst>
              <a:ext uri="{FF2B5EF4-FFF2-40B4-BE49-F238E27FC236}">
                <a16:creationId xmlns:a16="http://schemas.microsoft.com/office/drawing/2014/main" id="{8CB7EEC2-2A6C-4AFE-864B-C8815BDF45A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255519"/>
            <a:ext cx="10515599" cy="4064001"/>
          </a:xfrm>
          <a:prstGeom prst="rect">
            <a:avLst/>
          </a:prstGeom>
          <a:noFill/>
          <a:ln>
            <a:noFill/>
          </a:ln>
        </p:spPr>
      </p:pic>
    </p:spTree>
    <p:extLst>
      <p:ext uri="{BB962C8B-B14F-4D97-AF65-F5344CB8AC3E}">
        <p14:creationId xmlns:p14="http://schemas.microsoft.com/office/powerpoint/2010/main" val="2162243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60C86C-6598-42DE-9697-A71D79D84E9E}"/>
              </a:ext>
            </a:extLst>
          </p:cNvPr>
          <p:cNvSpPr>
            <a:spLocks noGrp="1"/>
          </p:cNvSpPr>
          <p:nvPr>
            <p:ph type="title"/>
          </p:nvPr>
        </p:nvSpPr>
        <p:spPr>
          <a:xfrm>
            <a:off x="990600" y="922998"/>
            <a:ext cx="10515600" cy="650630"/>
          </a:xfrm>
        </p:spPr>
        <p:txBody>
          <a:bodyPr>
            <a:noAutofit/>
          </a:bodyPr>
          <a:lstStyle/>
          <a:p>
            <a:r>
              <a:rPr lang="en-IN" dirty="0"/>
              <a:t>Departure Dimension ETL Diagram</a:t>
            </a:r>
          </a:p>
        </p:txBody>
      </p:sp>
      <p:pic>
        <p:nvPicPr>
          <p:cNvPr id="4" name="Picture 3">
            <a:extLst>
              <a:ext uri="{FF2B5EF4-FFF2-40B4-BE49-F238E27FC236}">
                <a16:creationId xmlns:a16="http://schemas.microsoft.com/office/drawing/2014/main" id="{2EBDBF1B-83E4-47F9-BAED-E615E6E5AFD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011680"/>
            <a:ext cx="10515599" cy="4389120"/>
          </a:xfrm>
          <a:prstGeom prst="rect">
            <a:avLst/>
          </a:prstGeom>
          <a:noFill/>
          <a:ln>
            <a:noFill/>
          </a:ln>
        </p:spPr>
      </p:pic>
    </p:spTree>
    <p:extLst>
      <p:ext uri="{BB962C8B-B14F-4D97-AF65-F5344CB8AC3E}">
        <p14:creationId xmlns:p14="http://schemas.microsoft.com/office/powerpoint/2010/main" val="308466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60C86C-6598-42DE-9697-A71D79D84E9E}"/>
              </a:ext>
            </a:extLst>
          </p:cNvPr>
          <p:cNvSpPr>
            <a:spLocks noGrp="1"/>
          </p:cNvSpPr>
          <p:nvPr>
            <p:ph type="title"/>
          </p:nvPr>
        </p:nvSpPr>
        <p:spPr>
          <a:xfrm>
            <a:off x="949960" y="933158"/>
            <a:ext cx="10515600" cy="650630"/>
          </a:xfrm>
        </p:spPr>
        <p:txBody>
          <a:bodyPr>
            <a:noAutofit/>
          </a:bodyPr>
          <a:lstStyle/>
          <a:p>
            <a:r>
              <a:rPr lang="en-IN" dirty="0"/>
              <a:t>Origin Airport Dimension ETL Diagram</a:t>
            </a:r>
          </a:p>
        </p:txBody>
      </p:sp>
      <p:pic>
        <p:nvPicPr>
          <p:cNvPr id="5" name="Picture 4">
            <a:extLst>
              <a:ext uri="{FF2B5EF4-FFF2-40B4-BE49-F238E27FC236}">
                <a16:creationId xmlns:a16="http://schemas.microsoft.com/office/drawing/2014/main" id="{B155F26B-FE27-426B-ACD2-5C0DABA12C6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011680"/>
            <a:ext cx="10515599" cy="4531360"/>
          </a:xfrm>
          <a:prstGeom prst="rect">
            <a:avLst/>
          </a:prstGeom>
          <a:noFill/>
          <a:ln>
            <a:noFill/>
          </a:ln>
        </p:spPr>
      </p:pic>
    </p:spTree>
    <p:extLst>
      <p:ext uri="{BB962C8B-B14F-4D97-AF65-F5344CB8AC3E}">
        <p14:creationId xmlns:p14="http://schemas.microsoft.com/office/powerpoint/2010/main" val="3256803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60C86C-6598-42DE-9697-A71D79D84E9E}"/>
              </a:ext>
            </a:extLst>
          </p:cNvPr>
          <p:cNvSpPr>
            <a:spLocks noGrp="1"/>
          </p:cNvSpPr>
          <p:nvPr>
            <p:ph type="title"/>
          </p:nvPr>
        </p:nvSpPr>
        <p:spPr>
          <a:xfrm>
            <a:off x="1071880" y="1004278"/>
            <a:ext cx="10515600" cy="650630"/>
          </a:xfrm>
        </p:spPr>
        <p:txBody>
          <a:bodyPr>
            <a:noAutofit/>
          </a:bodyPr>
          <a:lstStyle/>
          <a:p>
            <a:r>
              <a:rPr lang="en-IN" dirty="0"/>
              <a:t>Destination Airport Dimension ETL Diagram</a:t>
            </a:r>
          </a:p>
        </p:txBody>
      </p:sp>
      <p:pic>
        <p:nvPicPr>
          <p:cNvPr id="4" name="Picture 3">
            <a:extLst>
              <a:ext uri="{FF2B5EF4-FFF2-40B4-BE49-F238E27FC236}">
                <a16:creationId xmlns:a16="http://schemas.microsoft.com/office/drawing/2014/main" id="{9EDD32E8-79D9-40E9-A637-7132162A547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103120"/>
            <a:ext cx="10515600" cy="4429760"/>
          </a:xfrm>
          <a:prstGeom prst="rect">
            <a:avLst/>
          </a:prstGeom>
          <a:noFill/>
          <a:ln>
            <a:noFill/>
          </a:ln>
        </p:spPr>
      </p:pic>
    </p:spTree>
    <p:extLst>
      <p:ext uri="{BB962C8B-B14F-4D97-AF65-F5344CB8AC3E}">
        <p14:creationId xmlns:p14="http://schemas.microsoft.com/office/powerpoint/2010/main" val="3749510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Admin\Desktop\DBS Study\Assignments\Data Storage\SSIS\Fact_Pacakage.png"/>
          <p:cNvPicPr/>
          <p:nvPr/>
        </p:nvPicPr>
        <p:blipFill>
          <a:blip r:embed="rId2">
            <a:extLst>
              <a:ext uri="{28A0092B-C50C-407E-A947-70E740481C1C}">
                <a14:useLocalDpi xmlns:a14="http://schemas.microsoft.com/office/drawing/2010/main" val="0"/>
              </a:ext>
            </a:extLst>
          </a:blip>
          <a:srcRect/>
          <a:stretch>
            <a:fillRect/>
          </a:stretch>
        </p:blipFill>
        <p:spPr bwMode="auto">
          <a:xfrm>
            <a:off x="979714" y="1981201"/>
            <a:ext cx="10149840" cy="4531360"/>
          </a:xfrm>
          <a:prstGeom prst="rect">
            <a:avLst/>
          </a:prstGeom>
          <a:noFill/>
          <a:ln>
            <a:noFill/>
          </a:ln>
        </p:spPr>
      </p:pic>
      <p:sp>
        <p:nvSpPr>
          <p:cNvPr id="3" name="Title 1">
            <a:extLst>
              <a:ext uri="{FF2B5EF4-FFF2-40B4-BE49-F238E27FC236}">
                <a16:creationId xmlns:a16="http://schemas.microsoft.com/office/drawing/2014/main" id="{4BE9F4C3-9908-4440-8DE1-3651DBCFF7EB}"/>
              </a:ext>
            </a:extLst>
          </p:cNvPr>
          <p:cNvSpPr>
            <a:spLocks noGrp="1"/>
          </p:cNvSpPr>
          <p:nvPr>
            <p:ph type="title"/>
          </p:nvPr>
        </p:nvSpPr>
        <p:spPr>
          <a:xfrm>
            <a:off x="1024128" y="585216"/>
            <a:ext cx="9720072" cy="1499616"/>
          </a:xfrm>
        </p:spPr>
        <p:txBody>
          <a:bodyPr/>
          <a:lstStyle/>
          <a:p>
            <a:r>
              <a:rPr lang="en-IN" dirty="0"/>
              <a:t>FACT TABLE ETL Diagram</a:t>
            </a:r>
          </a:p>
        </p:txBody>
      </p:sp>
    </p:spTree>
    <p:extLst>
      <p:ext uri="{BB962C8B-B14F-4D97-AF65-F5344CB8AC3E}">
        <p14:creationId xmlns:p14="http://schemas.microsoft.com/office/powerpoint/2010/main" val="4241711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Visualizations</a:t>
            </a:r>
          </a:p>
        </p:txBody>
      </p:sp>
      <p:sp>
        <p:nvSpPr>
          <p:cNvPr id="3" name="Content Placeholder 2"/>
          <p:cNvSpPr>
            <a:spLocks noGrp="1"/>
          </p:cNvSpPr>
          <p:nvPr>
            <p:ph idx="1"/>
          </p:nvPr>
        </p:nvSpPr>
        <p:spPr/>
        <p:txBody>
          <a:bodyPr/>
          <a:lstStyle/>
          <a:p>
            <a:r>
              <a:rPr lang="en-IN" dirty="0"/>
              <a:t>We made visualization using 2 tools:</a:t>
            </a:r>
          </a:p>
          <a:p>
            <a:pPr lvl="1"/>
            <a:r>
              <a:rPr lang="en-IN" dirty="0"/>
              <a:t>R – Plotted the various graphs </a:t>
            </a:r>
          </a:p>
          <a:p>
            <a:pPr lvl="1"/>
            <a:r>
              <a:rPr lang="en-IN" dirty="0"/>
              <a:t>SSRS – Created the reports for comparing different parameters causing the delay.</a:t>
            </a:r>
          </a:p>
          <a:p>
            <a:pPr marL="457200" lvl="1" indent="0">
              <a:buNone/>
            </a:pPr>
            <a:r>
              <a:rPr lang="en-IN" dirty="0"/>
              <a:t>	</a:t>
            </a:r>
          </a:p>
        </p:txBody>
      </p:sp>
    </p:spTree>
    <p:extLst>
      <p:ext uri="{BB962C8B-B14F-4D97-AF65-F5344CB8AC3E}">
        <p14:creationId xmlns:p14="http://schemas.microsoft.com/office/powerpoint/2010/main" val="744807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774283"/>
            <a:ext cx="10058400" cy="917943"/>
          </a:xfrm>
        </p:spPr>
        <p:txBody>
          <a:bodyPr/>
          <a:lstStyle/>
          <a:p>
            <a:r>
              <a:rPr lang="en-IN" dirty="0"/>
              <a:t>Did this ever happen to You?</a:t>
            </a:r>
          </a:p>
        </p:txBody>
      </p:sp>
      <p:pic>
        <p:nvPicPr>
          <p:cNvPr id="1026" name="Picture 2" descr="http://static.wixstatic.com/media/476a33_b905d6dc1b3841eeb1d6c0b22c7b6a5f.jpg/v1/fill/w_620,h_380/476a33_b905d6dc1b3841eeb1d6c0b22c7b6a5f.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0129" y="2113167"/>
            <a:ext cx="9096647"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315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Line Graph for Delay Reason in flights during 2018</a:t>
            </a:r>
          </a:p>
        </p:txBody>
      </p:sp>
      <p:pic>
        <p:nvPicPr>
          <p:cNvPr id="4" name="Content Placeholder 3" descr="C:\Users\Admin\Desktop\DBS Study\Assignments\Data Storage\New Data\New folder\LineChart.png"/>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950157" y="2286000"/>
            <a:ext cx="7867823" cy="4022725"/>
          </a:xfrm>
          <a:prstGeom prst="rect">
            <a:avLst/>
          </a:prstGeom>
          <a:noFill/>
          <a:ln>
            <a:noFill/>
          </a:ln>
        </p:spPr>
      </p:pic>
    </p:spTree>
    <p:extLst>
      <p:ext uri="{BB962C8B-B14F-4D97-AF65-F5344CB8AC3E}">
        <p14:creationId xmlns:p14="http://schemas.microsoft.com/office/powerpoint/2010/main" val="516535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Box Plot of Arrival Delay</a:t>
            </a:r>
          </a:p>
        </p:txBody>
      </p:sp>
      <p:pic>
        <p:nvPicPr>
          <p:cNvPr id="6" name="Content Placeholder 5">
            <a:extLst>
              <a:ext uri="{FF2B5EF4-FFF2-40B4-BE49-F238E27FC236}">
                <a16:creationId xmlns:a16="http://schemas.microsoft.com/office/drawing/2014/main" id="{E930270C-CD8A-48F6-B2AD-AEB2E8922F60}"/>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825625"/>
            <a:ext cx="9429869" cy="4351338"/>
          </a:xfrm>
          <a:prstGeom prst="rect">
            <a:avLst/>
          </a:prstGeom>
          <a:noFill/>
          <a:ln>
            <a:noFill/>
          </a:ln>
        </p:spPr>
      </p:pic>
    </p:spTree>
    <p:extLst>
      <p:ext uri="{BB962C8B-B14F-4D97-AF65-F5344CB8AC3E}">
        <p14:creationId xmlns:p14="http://schemas.microsoft.com/office/powerpoint/2010/main" val="3929226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Jitter Plot of Arrival Delay for Different Flights</a:t>
            </a:r>
          </a:p>
        </p:txBody>
      </p:sp>
      <p:pic>
        <p:nvPicPr>
          <p:cNvPr id="4" name="Content Placeholder 3" descr="C:\Users\Admin\Desktop\DBS Study\Assignments\Data Storage\New Data\New folder\Jitter_ArrivalDelay1.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4766" y="2012301"/>
            <a:ext cx="11038113" cy="4368179"/>
          </a:xfrm>
          <a:prstGeom prst="rect">
            <a:avLst/>
          </a:prstGeom>
          <a:noFill/>
          <a:ln>
            <a:noFill/>
          </a:ln>
        </p:spPr>
      </p:pic>
    </p:spTree>
    <p:extLst>
      <p:ext uri="{BB962C8B-B14F-4D97-AF65-F5344CB8AC3E}">
        <p14:creationId xmlns:p14="http://schemas.microsoft.com/office/powerpoint/2010/main" val="2640191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Jitter Plot of Departure Delay for Different Flights</a:t>
            </a:r>
          </a:p>
        </p:txBody>
      </p:sp>
      <p:pic>
        <p:nvPicPr>
          <p:cNvPr id="6" name="Picture 5">
            <a:extLst>
              <a:ext uri="{FF2B5EF4-FFF2-40B4-BE49-F238E27FC236}">
                <a16:creationId xmlns:a16="http://schemas.microsoft.com/office/drawing/2014/main" id="{7DD0D5BF-4DA7-4BD2-A473-2FF9004499E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81200"/>
            <a:ext cx="10515599" cy="4291584"/>
          </a:xfrm>
          <a:prstGeom prst="rect">
            <a:avLst/>
          </a:prstGeom>
          <a:noFill/>
          <a:ln>
            <a:noFill/>
          </a:ln>
        </p:spPr>
      </p:pic>
    </p:spTree>
    <p:extLst>
      <p:ext uri="{BB962C8B-B14F-4D97-AF65-F5344CB8AC3E}">
        <p14:creationId xmlns:p14="http://schemas.microsoft.com/office/powerpoint/2010/main" val="2815283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Bar Graph for Flights cancelled in 2018</a:t>
            </a:r>
          </a:p>
        </p:txBody>
      </p:sp>
      <p:pic>
        <p:nvPicPr>
          <p:cNvPr id="4" name="Content Placeholder 3" descr="C:\Users\Admin\Desktop\DBS Study\Assignments\Data Storage\New Data\New folder\Bar_Flights_Cancelled.png"/>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950157" y="2286000"/>
            <a:ext cx="7867823" cy="4022725"/>
          </a:xfrm>
          <a:prstGeom prst="rect">
            <a:avLst/>
          </a:prstGeom>
          <a:noFill/>
          <a:ln>
            <a:noFill/>
          </a:ln>
        </p:spPr>
      </p:pic>
    </p:spTree>
    <p:extLst>
      <p:ext uri="{BB962C8B-B14F-4D97-AF65-F5344CB8AC3E}">
        <p14:creationId xmlns:p14="http://schemas.microsoft.com/office/powerpoint/2010/main" val="4272401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7F29E-1D6C-4DC5-B235-3A61BDD70D12}"/>
              </a:ext>
            </a:extLst>
          </p:cNvPr>
          <p:cNvSpPr>
            <a:spLocks noGrp="1"/>
          </p:cNvSpPr>
          <p:nvPr>
            <p:ph type="title"/>
          </p:nvPr>
        </p:nvSpPr>
        <p:spPr/>
        <p:txBody>
          <a:bodyPr/>
          <a:lstStyle/>
          <a:p>
            <a:r>
              <a:rPr lang="en-IN" dirty="0"/>
              <a:t>Flights cancelled in March 2018</a:t>
            </a:r>
          </a:p>
        </p:txBody>
      </p:sp>
      <p:pic>
        <p:nvPicPr>
          <p:cNvPr id="7" name="Content Placeholder 6" descr="A screenshot of a computer&#10;&#10;Description automatically generated">
            <a:extLst>
              <a:ext uri="{FF2B5EF4-FFF2-40B4-BE49-F238E27FC236}">
                <a16:creationId xmlns:a16="http://schemas.microsoft.com/office/drawing/2014/main" id="{34C0654A-C6C2-4AFA-BDB7-F1E44AF736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4128" y="2286000"/>
            <a:ext cx="9720071" cy="4429125"/>
          </a:xfrm>
        </p:spPr>
      </p:pic>
    </p:spTree>
    <p:extLst>
      <p:ext uri="{BB962C8B-B14F-4D97-AF65-F5344CB8AC3E}">
        <p14:creationId xmlns:p14="http://schemas.microsoft.com/office/powerpoint/2010/main" val="2400287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Reports using SSRS </a:t>
            </a: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6869" y="1690688"/>
            <a:ext cx="10782868" cy="4351338"/>
          </a:xfrm>
          <a:prstGeom prst="rect">
            <a:avLst/>
          </a:prstGeom>
          <a:noFill/>
          <a:ln>
            <a:noFill/>
          </a:ln>
        </p:spPr>
      </p:pic>
    </p:spTree>
    <p:extLst>
      <p:ext uri="{BB962C8B-B14F-4D97-AF65-F5344CB8AC3E}">
        <p14:creationId xmlns:p14="http://schemas.microsoft.com/office/powerpoint/2010/main" val="3658249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61257" y="1"/>
            <a:ext cx="5834743" cy="6238240"/>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6024880" y="10161"/>
            <a:ext cx="5302567" cy="6085839"/>
          </a:xfrm>
          <a:prstGeom prst="rect">
            <a:avLst/>
          </a:prstGeom>
          <a:noFill/>
          <a:ln>
            <a:noFill/>
          </a:ln>
        </p:spPr>
      </p:pic>
    </p:spTree>
    <p:extLst>
      <p:ext uri="{BB962C8B-B14F-4D97-AF65-F5344CB8AC3E}">
        <p14:creationId xmlns:p14="http://schemas.microsoft.com/office/powerpoint/2010/main" val="3813455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418C928C-47DB-46BF-BF37-D40679C56447}"/>
              </a:ext>
            </a:extLst>
          </p:cNvPr>
          <p:cNvGraphicFramePr>
            <a:graphicFrameLocks noChangeAspect="1"/>
          </p:cNvGraphicFramePr>
          <p:nvPr>
            <p:extLst>
              <p:ext uri="{D42A27DB-BD31-4B8C-83A1-F6EECF244321}">
                <p14:modId xmlns:p14="http://schemas.microsoft.com/office/powerpoint/2010/main" val="2021857092"/>
              </p:ext>
            </p:extLst>
          </p:nvPr>
        </p:nvGraphicFramePr>
        <p:xfrm>
          <a:off x="92075" y="83283"/>
          <a:ext cx="6343894" cy="6215917"/>
        </p:xfrm>
        <a:graphic>
          <a:graphicData uri="http://schemas.openxmlformats.org/presentationml/2006/ole">
            <mc:AlternateContent xmlns:mc="http://schemas.openxmlformats.org/markup-compatibility/2006">
              <mc:Choice xmlns:v="urn:schemas-microsoft-com:vml" Requires="v">
                <p:oleObj spid="_x0000_s1176" name="Acrobat Document" r:id="rId3" imgW="4663440" imgH="6034757" progId="AcroExch.Document.DC">
                  <p:embed/>
                </p:oleObj>
              </mc:Choice>
              <mc:Fallback>
                <p:oleObj name="Acrobat Document" r:id="rId3" imgW="4663440" imgH="6034757" progId="AcroExch.Document.DC">
                  <p:embed/>
                  <p:pic>
                    <p:nvPicPr>
                      <p:cNvPr id="0" name=""/>
                      <p:cNvPicPr/>
                      <p:nvPr/>
                    </p:nvPicPr>
                    <p:blipFill>
                      <a:blip r:embed="rId4"/>
                      <a:stretch>
                        <a:fillRect/>
                      </a:stretch>
                    </p:blipFill>
                    <p:spPr>
                      <a:xfrm>
                        <a:off x="92075" y="83283"/>
                        <a:ext cx="6343894" cy="621591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E7750D01-B33C-477A-B9FF-5B26AD477BF4}"/>
              </a:ext>
            </a:extLst>
          </p:cNvPr>
          <p:cNvGraphicFramePr>
            <a:graphicFrameLocks noChangeAspect="1"/>
          </p:cNvGraphicFramePr>
          <p:nvPr>
            <p:extLst>
              <p:ext uri="{D42A27DB-BD31-4B8C-83A1-F6EECF244321}">
                <p14:modId xmlns:p14="http://schemas.microsoft.com/office/powerpoint/2010/main" val="3884236767"/>
              </p:ext>
            </p:extLst>
          </p:nvPr>
        </p:nvGraphicFramePr>
        <p:xfrm>
          <a:off x="6435968" y="0"/>
          <a:ext cx="5756031" cy="6215917"/>
        </p:xfrm>
        <a:graphic>
          <a:graphicData uri="http://schemas.openxmlformats.org/presentationml/2006/ole">
            <mc:AlternateContent xmlns:mc="http://schemas.openxmlformats.org/markup-compatibility/2006">
              <mc:Choice xmlns:v="urn:schemas-microsoft-com:vml" Requires="v">
                <p:oleObj spid="_x0000_s1177" name="Acrobat Document" r:id="rId5" imgW="4663440" imgH="6034757" progId="AcroExch.Document.DC">
                  <p:embed/>
                </p:oleObj>
              </mc:Choice>
              <mc:Fallback>
                <p:oleObj name="Acrobat Document" r:id="rId5" imgW="4663440" imgH="6034757" progId="AcroExch.Document.DC">
                  <p:embed/>
                  <p:pic>
                    <p:nvPicPr>
                      <p:cNvPr id="0" name=""/>
                      <p:cNvPicPr/>
                      <p:nvPr/>
                    </p:nvPicPr>
                    <p:blipFill>
                      <a:blip r:embed="rId6"/>
                      <a:stretch>
                        <a:fillRect/>
                      </a:stretch>
                    </p:blipFill>
                    <p:spPr>
                      <a:xfrm>
                        <a:off x="6435968" y="0"/>
                        <a:ext cx="5756031" cy="6215917"/>
                      </a:xfrm>
                      <a:prstGeom prst="rect">
                        <a:avLst/>
                      </a:prstGeom>
                    </p:spPr>
                  </p:pic>
                </p:oleObj>
              </mc:Fallback>
            </mc:AlternateContent>
          </a:graphicData>
        </a:graphic>
      </p:graphicFrame>
    </p:spTree>
    <p:extLst>
      <p:ext uri="{BB962C8B-B14F-4D97-AF65-F5344CB8AC3E}">
        <p14:creationId xmlns:p14="http://schemas.microsoft.com/office/powerpoint/2010/main" val="36629532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8"/>
            <a:ext cx="10515600" cy="1325563"/>
          </a:xfrm>
        </p:spPr>
        <p:txBody>
          <a:bodyPr/>
          <a:lstStyle/>
          <a:p>
            <a:pPr algn="ctr"/>
            <a:r>
              <a:rPr lang="en-IN" dirty="0"/>
              <a:t>XML and Schema</a:t>
            </a:r>
          </a:p>
        </p:txBody>
      </p:sp>
    </p:spTree>
    <p:extLst>
      <p:ext uri="{BB962C8B-B14F-4D97-AF65-F5344CB8AC3E}">
        <p14:creationId xmlns:p14="http://schemas.microsoft.com/office/powerpoint/2010/main" val="4292706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Introduction</a:t>
            </a:r>
          </a:p>
        </p:txBody>
      </p:sp>
      <p:sp>
        <p:nvSpPr>
          <p:cNvPr id="3" name="Content Placeholder 2"/>
          <p:cNvSpPr>
            <a:spLocks noGrp="1"/>
          </p:cNvSpPr>
          <p:nvPr>
            <p:ph idx="1"/>
          </p:nvPr>
        </p:nvSpPr>
        <p:spPr/>
        <p:txBody>
          <a:bodyPr/>
          <a:lstStyle/>
          <a:p>
            <a:r>
              <a:rPr lang="en-IN" dirty="0"/>
              <a:t>In USA , the Federal Aviation Administration estimates a lose of $22 Billion yearly.</a:t>
            </a:r>
          </a:p>
          <a:p>
            <a:r>
              <a:rPr lang="en-IN" dirty="0"/>
              <a:t>The airline company are held responsible for this delay and are forced to pay if airline has to hold the flights for more than three hours for the domestic flight or more than four hours for Outbound flights.</a:t>
            </a:r>
          </a:p>
          <a:p>
            <a:r>
              <a:rPr lang="en-IN" dirty="0"/>
              <a:t>Flight delays causes difficulties for the passengers as well.</a:t>
            </a:r>
          </a:p>
          <a:p>
            <a:r>
              <a:rPr lang="en-IN" dirty="0"/>
              <a:t>This problem can have a solution if we can predict the flight delays.</a:t>
            </a:r>
          </a:p>
        </p:txBody>
      </p:sp>
    </p:spTree>
    <p:extLst>
      <p:ext uri="{BB962C8B-B14F-4D97-AF65-F5344CB8AC3E}">
        <p14:creationId xmlns:p14="http://schemas.microsoft.com/office/powerpoint/2010/main" val="2806391609"/>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0848E-88DF-4BB6-9768-B2CF9B054912}"/>
              </a:ext>
            </a:extLst>
          </p:cNvPr>
          <p:cNvSpPr>
            <a:spLocks noGrp="1"/>
          </p:cNvSpPr>
          <p:nvPr>
            <p:ph type="title"/>
          </p:nvPr>
        </p:nvSpPr>
        <p:spPr>
          <a:xfrm>
            <a:off x="838200" y="555541"/>
            <a:ext cx="10515600" cy="1332985"/>
          </a:xfrm>
        </p:spPr>
        <p:txBody>
          <a:bodyPr/>
          <a:lstStyle/>
          <a:p>
            <a:r>
              <a:rPr lang="en-IN" dirty="0"/>
              <a:t>XML</a:t>
            </a:r>
          </a:p>
        </p:txBody>
      </p:sp>
      <p:sp>
        <p:nvSpPr>
          <p:cNvPr id="3" name="Content Placeholder 2">
            <a:extLst>
              <a:ext uri="{FF2B5EF4-FFF2-40B4-BE49-F238E27FC236}">
                <a16:creationId xmlns:a16="http://schemas.microsoft.com/office/drawing/2014/main" id="{6D3E4E3F-A63D-4454-A80A-9CF5130C226B}"/>
              </a:ext>
            </a:extLst>
          </p:cNvPr>
          <p:cNvSpPr>
            <a:spLocks noGrp="1"/>
          </p:cNvSpPr>
          <p:nvPr>
            <p:ph idx="1"/>
          </p:nvPr>
        </p:nvSpPr>
        <p:spPr>
          <a:xfrm>
            <a:off x="685800" y="1282846"/>
            <a:ext cx="10668000" cy="2145324"/>
          </a:xfrm>
        </p:spPr>
        <p:txBody>
          <a:bodyPr/>
          <a:lstStyle/>
          <a:p>
            <a:endParaRPr lang="en-IN" dirty="0"/>
          </a:p>
          <a:p>
            <a:r>
              <a:rPr lang="en-IN" dirty="0"/>
              <a:t>XML is a markup language designed for data storage.</a:t>
            </a:r>
          </a:p>
          <a:p>
            <a:r>
              <a:rPr lang="en-IN" dirty="0"/>
              <a:t>We can create our own markup elements for generating customized markup language. </a:t>
            </a:r>
          </a:p>
          <a:p>
            <a:r>
              <a:rPr lang="en-IN" dirty="0"/>
              <a:t>XML focuses on data transfer.</a:t>
            </a:r>
          </a:p>
          <a:p>
            <a:endParaRPr lang="en-IN" dirty="0"/>
          </a:p>
        </p:txBody>
      </p:sp>
      <p:sp>
        <p:nvSpPr>
          <p:cNvPr id="4" name="Title 1">
            <a:extLst>
              <a:ext uri="{FF2B5EF4-FFF2-40B4-BE49-F238E27FC236}">
                <a16:creationId xmlns:a16="http://schemas.microsoft.com/office/drawing/2014/main" id="{C2FF8912-7B5B-444A-90F4-6E0668413BB8}"/>
              </a:ext>
            </a:extLst>
          </p:cNvPr>
          <p:cNvSpPr txBox="1">
            <a:spLocks/>
          </p:cNvSpPr>
          <p:nvPr/>
        </p:nvSpPr>
        <p:spPr>
          <a:xfrm>
            <a:off x="838200" y="3433396"/>
            <a:ext cx="10668000" cy="817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XML Schema</a:t>
            </a:r>
          </a:p>
        </p:txBody>
      </p:sp>
      <p:sp>
        <p:nvSpPr>
          <p:cNvPr id="5" name="Content Placeholder 2">
            <a:extLst>
              <a:ext uri="{FF2B5EF4-FFF2-40B4-BE49-F238E27FC236}">
                <a16:creationId xmlns:a16="http://schemas.microsoft.com/office/drawing/2014/main" id="{9179CBE8-A018-4CFE-B314-B8C64D9AED92}"/>
              </a:ext>
            </a:extLst>
          </p:cNvPr>
          <p:cNvSpPr txBox="1">
            <a:spLocks/>
          </p:cNvSpPr>
          <p:nvPr/>
        </p:nvSpPr>
        <p:spPr>
          <a:xfrm>
            <a:off x="685800" y="4372706"/>
            <a:ext cx="10820400" cy="21453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200" dirty="0"/>
              <a:t>XML Schema defines the structure of an XML document.</a:t>
            </a:r>
          </a:p>
          <a:p>
            <a:r>
              <a:rPr lang="en-IN" sz="2200" dirty="0"/>
              <a:t>It is mostly known as XML Schema Definition (XSD).</a:t>
            </a:r>
          </a:p>
          <a:p>
            <a:r>
              <a:rPr lang="en-IN" sz="2200" dirty="0"/>
              <a:t>It is exactly like a database schema which describes about the data. </a:t>
            </a:r>
          </a:p>
        </p:txBody>
      </p:sp>
    </p:spTree>
    <p:extLst>
      <p:ext uri="{BB962C8B-B14F-4D97-AF65-F5344CB8AC3E}">
        <p14:creationId xmlns:p14="http://schemas.microsoft.com/office/powerpoint/2010/main" val="820609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40CC38-93C4-4D3F-BEEF-F064428D1396}"/>
              </a:ext>
            </a:extLst>
          </p:cNvPr>
          <p:cNvPicPr>
            <a:picLocks noChangeAspect="1"/>
          </p:cNvPicPr>
          <p:nvPr/>
        </p:nvPicPr>
        <p:blipFill>
          <a:blip r:embed="rId2"/>
          <a:stretch>
            <a:fillRect/>
          </a:stretch>
        </p:blipFill>
        <p:spPr>
          <a:xfrm>
            <a:off x="5755341" y="0"/>
            <a:ext cx="6436660" cy="6858000"/>
          </a:xfrm>
          <a:prstGeom prst="rect">
            <a:avLst/>
          </a:prstGeom>
        </p:spPr>
      </p:pic>
      <p:pic>
        <p:nvPicPr>
          <p:cNvPr id="4" name="Picture 3">
            <a:extLst>
              <a:ext uri="{FF2B5EF4-FFF2-40B4-BE49-F238E27FC236}">
                <a16:creationId xmlns:a16="http://schemas.microsoft.com/office/drawing/2014/main" id="{33096181-A16E-4B66-989C-2B1DA662B108}"/>
              </a:ext>
            </a:extLst>
          </p:cNvPr>
          <p:cNvPicPr>
            <a:picLocks noChangeAspect="1"/>
          </p:cNvPicPr>
          <p:nvPr/>
        </p:nvPicPr>
        <p:blipFill>
          <a:blip r:embed="rId3"/>
          <a:stretch>
            <a:fillRect/>
          </a:stretch>
        </p:blipFill>
        <p:spPr>
          <a:xfrm>
            <a:off x="-1" y="-1"/>
            <a:ext cx="5755341" cy="6857999"/>
          </a:xfrm>
          <a:prstGeom prst="rect">
            <a:avLst/>
          </a:prstGeom>
        </p:spPr>
      </p:pic>
    </p:spTree>
    <p:extLst>
      <p:ext uri="{BB962C8B-B14F-4D97-AF65-F5344CB8AC3E}">
        <p14:creationId xmlns:p14="http://schemas.microsoft.com/office/powerpoint/2010/main" val="3861800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9575" y="-246011"/>
            <a:ext cx="13011150" cy="7315200"/>
          </a:xfrm>
          <a:prstGeom prst="rect">
            <a:avLst/>
          </a:prstGeom>
        </p:spPr>
      </p:pic>
    </p:spTree>
    <p:extLst>
      <p:ext uri="{BB962C8B-B14F-4D97-AF65-F5344CB8AC3E}">
        <p14:creationId xmlns:p14="http://schemas.microsoft.com/office/powerpoint/2010/main" val="1190960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60" y="2598874"/>
            <a:ext cx="10515600" cy="1325563"/>
          </a:xfrm>
        </p:spPr>
        <p:txBody>
          <a:bodyPr/>
          <a:lstStyle/>
          <a:p>
            <a:pPr algn="ctr"/>
            <a:r>
              <a:rPr lang="en-IN" dirty="0"/>
              <a:t>Graph Database</a:t>
            </a:r>
          </a:p>
        </p:txBody>
      </p:sp>
    </p:spTree>
    <p:extLst>
      <p:ext uri="{BB962C8B-B14F-4D97-AF65-F5344CB8AC3E}">
        <p14:creationId xmlns:p14="http://schemas.microsoft.com/office/powerpoint/2010/main" val="273767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2320" y="2428240"/>
            <a:ext cx="10678160" cy="3423920"/>
          </a:xfrm>
        </p:spPr>
        <p:txBody>
          <a:bodyPr>
            <a:normAutofit lnSpcReduction="10000"/>
          </a:bodyPr>
          <a:lstStyle/>
          <a:p>
            <a:r>
              <a:rPr lang="en-IN" dirty="0"/>
              <a:t>Using Neo4j we were able to represent data in a more graphical and interactive way.</a:t>
            </a:r>
          </a:p>
          <a:p>
            <a:r>
              <a:rPr lang="en-IN" dirty="0"/>
              <a:t>The other advantage of Graph database is that it handles scattered data much more user friendly than the relational database.</a:t>
            </a:r>
          </a:p>
          <a:p>
            <a:r>
              <a:rPr lang="en-IN" dirty="0"/>
              <a:t>As compared to relational databases graph databases consider relationships as separate objects which help in achieving good performance and this increases the readability of the model.</a:t>
            </a:r>
          </a:p>
          <a:p>
            <a:r>
              <a:rPr lang="en-IN" dirty="0"/>
              <a:t>The below Graph describes the warehouse design of the dataset. We tried to explain various flights taking off from New York to different locations across the US as well as arriving to New York in the month of January. The graphical form of the data makes it easy to know the relationship between various data points easier. </a:t>
            </a:r>
          </a:p>
          <a:p>
            <a:pPr marL="0" indent="0">
              <a:buNone/>
            </a:pPr>
            <a:endParaRPr lang="en-IN" dirty="0"/>
          </a:p>
        </p:txBody>
      </p:sp>
      <p:sp>
        <p:nvSpPr>
          <p:cNvPr id="2" name="TextBox 1">
            <a:extLst>
              <a:ext uri="{FF2B5EF4-FFF2-40B4-BE49-F238E27FC236}">
                <a16:creationId xmlns:a16="http://schemas.microsoft.com/office/drawing/2014/main" id="{9452FB2F-6E1D-4F4C-B387-A184C1016CE7}"/>
              </a:ext>
            </a:extLst>
          </p:cNvPr>
          <p:cNvSpPr txBox="1"/>
          <p:nvPr/>
        </p:nvSpPr>
        <p:spPr>
          <a:xfrm>
            <a:off x="975360" y="807720"/>
            <a:ext cx="3098800" cy="830997"/>
          </a:xfrm>
          <a:prstGeom prst="rect">
            <a:avLst/>
          </a:prstGeom>
          <a:noFill/>
        </p:spPr>
        <p:txBody>
          <a:bodyPr wrap="square" rtlCol="0">
            <a:spAutoFit/>
          </a:bodyPr>
          <a:lstStyle/>
          <a:p>
            <a:r>
              <a:rPr lang="en-IN" sz="4800" dirty="0"/>
              <a:t>Neo4J</a:t>
            </a:r>
          </a:p>
        </p:txBody>
      </p:sp>
    </p:spTree>
    <p:extLst>
      <p:ext uri="{BB962C8B-B14F-4D97-AF65-F5344CB8AC3E}">
        <p14:creationId xmlns:p14="http://schemas.microsoft.com/office/powerpoint/2010/main" val="1662746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1080" y="1002909"/>
            <a:ext cx="10515600" cy="501163"/>
          </a:xfrm>
        </p:spPr>
        <p:txBody>
          <a:bodyPr>
            <a:noAutofit/>
          </a:bodyPr>
          <a:lstStyle/>
          <a:p>
            <a:r>
              <a:rPr lang="en-IN" dirty="0"/>
              <a:t>Graph for flights on a Single day</a:t>
            </a:r>
          </a:p>
        </p:txBody>
      </p:sp>
      <p:pic>
        <p:nvPicPr>
          <p:cNvPr id="4" name="Picture 3">
            <a:extLst>
              <a:ext uri="{FF2B5EF4-FFF2-40B4-BE49-F238E27FC236}">
                <a16:creationId xmlns:a16="http://schemas.microsoft.com/office/drawing/2014/main" id="{E81FAE2C-69F1-4E96-A66A-44DA44355E2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9001" y="2021840"/>
            <a:ext cx="10515599" cy="4602480"/>
          </a:xfrm>
          <a:prstGeom prst="rect">
            <a:avLst/>
          </a:prstGeom>
          <a:noFill/>
          <a:ln>
            <a:noFill/>
          </a:ln>
        </p:spPr>
      </p:pic>
    </p:spTree>
    <p:extLst>
      <p:ext uri="{BB962C8B-B14F-4D97-AF65-F5344CB8AC3E}">
        <p14:creationId xmlns:p14="http://schemas.microsoft.com/office/powerpoint/2010/main" val="4089213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760" y="1002909"/>
            <a:ext cx="10515600" cy="501163"/>
          </a:xfrm>
        </p:spPr>
        <p:txBody>
          <a:bodyPr>
            <a:noAutofit/>
          </a:bodyPr>
          <a:lstStyle/>
          <a:p>
            <a:r>
              <a:rPr lang="en-IN" dirty="0"/>
              <a:t>Graph for Flights flying from Airports</a:t>
            </a:r>
          </a:p>
        </p:txBody>
      </p:sp>
      <p:pic>
        <p:nvPicPr>
          <p:cNvPr id="5" name="Picture 4">
            <a:extLst>
              <a:ext uri="{FF2B5EF4-FFF2-40B4-BE49-F238E27FC236}">
                <a16:creationId xmlns:a16="http://schemas.microsoft.com/office/drawing/2014/main" id="{3FC6614B-3601-49E2-96BB-EC89CDB1D08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032000"/>
            <a:ext cx="10515599" cy="4531360"/>
          </a:xfrm>
          <a:prstGeom prst="rect">
            <a:avLst/>
          </a:prstGeom>
          <a:noFill/>
          <a:ln>
            <a:noFill/>
          </a:ln>
        </p:spPr>
      </p:pic>
    </p:spTree>
    <p:extLst>
      <p:ext uri="{BB962C8B-B14F-4D97-AF65-F5344CB8AC3E}">
        <p14:creationId xmlns:p14="http://schemas.microsoft.com/office/powerpoint/2010/main" val="2203300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1400" y="1023229"/>
            <a:ext cx="10515600" cy="501163"/>
          </a:xfrm>
        </p:spPr>
        <p:txBody>
          <a:bodyPr>
            <a:noAutofit/>
          </a:bodyPr>
          <a:lstStyle/>
          <a:p>
            <a:r>
              <a:rPr lang="en-IN" dirty="0"/>
              <a:t>Graph for Flights flying to Airports</a:t>
            </a:r>
          </a:p>
        </p:txBody>
      </p:sp>
      <p:pic>
        <p:nvPicPr>
          <p:cNvPr id="4" name="Picture 3">
            <a:extLst>
              <a:ext uri="{FF2B5EF4-FFF2-40B4-BE49-F238E27FC236}">
                <a16:creationId xmlns:a16="http://schemas.microsoft.com/office/drawing/2014/main" id="{D42A23F8-EC8B-4CE7-8FC5-34AA3111390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153919"/>
            <a:ext cx="10515599" cy="4368801"/>
          </a:xfrm>
          <a:prstGeom prst="rect">
            <a:avLst/>
          </a:prstGeom>
          <a:noFill/>
          <a:ln>
            <a:noFill/>
          </a:ln>
        </p:spPr>
      </p:pic>
    </p:spTree>
    <p:extLst>
      <p:ext uri="{BB962C8B-B14F-4D97-AF65-F5344CB8AC3E}">
        <p14:creationId xmlns:p14="http://schemas.microsoft.com/office/powerpoint/2010/main" val="22847588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1880" y="1002909"/>
            <a:ext cx="10515600" cy="501163"/>
          </a:xfrm>
        </p:spPr>
        <p:txBody>
          <a:bodyPr>
            <a:noAutofit/>
          </a:bodyPr>
          <a:lstStyle/>
          <a:p>
            <a:r>
              <a:rPr lang="en-IN" dirty="0"/>
              <a:t>Graph for Flights operated by</a:t>
            </a:r>
          </a:p>
        </p:txBody>
      </p:sp>
      <p:pic>
        <p:nvPicPr>
          <p:cNvPr id="5" name="Picture 4">
            <a:extLst>
              <a:ext uri="{FF2B5EF4-FFF2-40B4-BE49-F238E27FC236}">
                <a16:creationId xmlns:a16="http://schemas.microsoft.com/office/drawing/2014/main" id="{A2F8A64A-C8A5-4106-A4B2-C63C34D6BDC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1" y="1879599"/>
            <a:ext cx="10515599" cy="4673601"/>
          </a:xfrm>
          <a:prstGeom prst="rect">
            <a:avLst/>
          </a:prstGeom>
          <a:noFill/>
          <a:ln>
            <a:noFill/>
          </a:ln>
        </p:spPr>
      </p:pic>
    </p:spTree>
    <p:extLst>
      <p:ext uri="{BB962C8B-B14F-4D97-AF65-F5344CB8AC3E}">
        <p14:creationId xmlns:p14="http://schemas.microsoft.com/office/powerpoint/2010/main" val="2019856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Admin\Desktop\DBS Study\Assignments\Data Storage\Neo4j\Flights_Warehouse_Graph.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0447" y="1838960"/>
            <a:ext cx="11416936" cy="4775200"/>
          </a:xfrm>
          <a:prstGeom prst="rect">
            <a:avLst/>
          </a:prstGeom>
          <a:noFill/>
          <a:ln>
            <a:noFill/>
          </a:ln>
        </p:spPr>
      </p:pic>
      <p:sp>
        <p:nvSpPr>
          <p:cNvPr id="5" name="Title 1">
            <a:extLst>
              <a:ext uri="{FF2B5EF4-FFF2-40B4-BE49-F238E27FC236}">
                <a16:creationId xmlns:a16="http://schemas.microsoft.com/office/drawing/2014/main" id="{CBF7317A-0B2E-4D36-92B9-9E17F5AB1F62}"/>
              </a:ext>
            </a:extLst>
          </p:cNvPr>
          <p:cNvSpPr>
            <a:spLocks noGrp="1"/>
          </p:cNvSpPr>
          <p:nvPr>
            <p:ph type="title"/>
          </p:nvPr>
        </p:nvSpPr>
        <p:spPr>
          <a:xfrm>
            <a:off x="1010920" y="886460"/>
            <a:ext cx="10515600" cy="707537"/>
          </a:xfrm>
        </p:spPr>
        <p:txBody>
          <a:bodyPr>
            <a:noAutofit/>
          </a:bodyPr>
          <a:lstStyle/>
          <a:p>
            <a:r>
              <a:rPr lang="en-IN" dirty="0"/>
              <a:t>Warehouse GRAPH (VISUALIZATION USING NEO4J)</a:t>
            </a:r>
          </a:p>
        </p:txBody>
      </p:sp>
    </p:spTree>
    <p:extLst>
      <p:ext uri="{BB962C8B-B14F-4D97-AF65-F5344CB8AC3E}">
        <p14:creationId xmlns:p14="http://schemas.microsoft.com/office/powerpoint/2010/main" val="3003310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Objective</a:t>
            </a:r>
          </a:p>
        </p:txBody>
      </p:sp>
      <p:sp>
        <p:nvSpPr>
          <p:cNvPr id="3" name="Content Placeholder 2"/>
          <p:cNvSpPr>
            <a:spLocks noGrp="1"/>
          </p:cNvSpPr>
          <p:nvPr>
            <p:ph idx="1"/>
          </p:nvPr>
        </p:nvSpPr>
        <p:spPr/>
        <p:txBody>
          <a:bodyPr/>
          <a:lstStyle/>
          <a:p>
            <a:r>
              <a:rPr lang="en-IN" dirty="0"/>
              <a:t>To find and understand the factors causing flight delays.</a:t>
            </a:r>
          </a:p>
          <a:p>
            <a:r>
              <a:rPr lang="en-IN" dirty="0"/>
              <a:t>To get visuals of Airlines on-time, Cancelled and Diverted Flights</a:t>
            </a:r>
          </a:p>
        </p:txBody>
      </p:sp>
    </p:spTree>
    <p:extLst>
      <p:ext uri="{BB962C8B-B14F-4D97-AF65-F5344CB8AC3E}">
        <p14:creationId xmlns:p14="http://schemas.microsoft.com/office/powerpoint/2010/main" val="1623177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920" y="886460"/>
            <a:ext cx="10515600" cy="707537"/>
          </a:xfrm>
        </p:spPr>
        <p:txBody>
          <a:bodyPr>
            <a:noAutofit/>
          </a:bodyPr>
          <a:lstStyle/>
          <a:p>
            <a:r>
              <a:rPr lang="en-IN" dirty="0"/>
              <a:t>Warehouse Design for flights for a single day</a:t>
            </a:r>
          </a:p>
        </p:txBody>
      </p:sp>
      <p:pic>
        <p:nvPicPr>
          <p:cNvPr id="6" name="Picture 5">
            <a:extLst>
              <a:ext uri="{FF2B5EF4-FFF2-40B4-BE49-F238E27FC236}">
                <a16:creationId xmlns:a16="http://schemas.microsoft.com/office/drawing/2014/main" id="{7C3EE983-AE22-4797-A460-8045BB6BBF4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767840"/>
            <a:ext cx="10515600" cy="4765040"/>
          </a:xfrm>
          <a:prstGeom prst="rect">
            <a:avLst/>
          </a:prstGeom>
          <a:noFill/>
          <a:ln>
            <a:noFill/>
          </a:ln>
        </p:spPr>
      </p:pic>
    </p:spTree>
    <p:extLst>
      <p:ext uri="{BB962C8B-B14F-4D97-AF65-F5344CB8AC3E}">
        <p14:creationId xmlns:p14="http://schemas.microsoft.com/office/powerpoint/2010/main" val="501080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120" y="754185"/>
            <a:ext cx="10515600" cy="993531"/>
          </a:xfrm>
        </p:spPr>
        <p:txBody>
          <a:bodyPr/>
          <a:lstStyle/>
          <a:p>
            <a:r>
              <a:rPr lang="en-IN" dirty="0"/>
              <a:t>Individual Node Graph</a:t>
            </a:r>
          </a:p>
        </p:txBody>
      </p:sp>
      <p:pic>
        <p:nvPicPr>
          <p:cNvPr id="5" name="Picture 4">
            <a:extLst>
              <a:ext uri="{FF2B5EF4-FFF2-40B4-BE49-F238E27FC236}">
                <a16:creationId xmlns:a16="http://schemas.microsoft.com/office/drawing/2014/main" id="{957B7F2A-5FB1-4676-BDAE-6922947F0EEE}"/>
              </a:ext>
            </a:extLst>
          </p:cNvPr>
          <p:cNvPicPr>
            <a:picLocks noChangeAspect="1"/>
          </p:cNvPicPr>
          <p:nvPr/>
        </p:nvPicPr>
        <p:blipFill>
          <a:blip r:embed="rId2"/>
          <a:stretch>
            <a:fillRect/>
          </a:stretch>
        </p:blipFill>
        <p:spPr>
          <a:xfrm>
            <a:off x="902970" y="1995754"/>
            <a:ext cx="10386060" cy="4633645"/>
          </a:xfrm>
          <a:prstGeom prst="rect">
            <a:avLst/>
          </a:prstGeom>
        </p:spPr>
      </p:pic>
    </p:spTree>
    <p:extLst>
      <p:ext uri="{BB962C8B-B14F-4D97-AF65-F5344CB8AC3E}">
        <p14:creationId xmlns:p14="http://schemas.microsoft.com/office/powerpoint/2010/main" val="12861334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9960" y="1053709"/>
            <a:ext cx="10515600" cy="501163"/>
          </a:xfrm>
        </p:spPr>
        <p:txBody>
          <a:bodyPr>
            <a:noAutofit/>
          </a:bodyPr>
          <a:lstStyle/>
          <a:p>
            <a:r>
              <a:rPr lang="en-IN" dirty="0"/>
              <a:t>Graph for Flights Cancelled Cause</a:t>
            </a:r>
          </a:p>
        </p:txBody>
      </p:sp>
      <p:pic>
        <p:nvPicPr>
          <p:cNvPr id="4" name="Picture 3">
            <a:extLst>
              <a:ext uri="{FF2B5EF4-FFF2-40B4-BE49-F238E27FC236}">
                <a16:creationId xmlns:a16="http://schemas.microsoft.com/office/drawing/2014/main" id="{A9A7B2AA-CE3E-4727-91E9-1AF88FC4A99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889760"/>
            <a:ext cx="10515599" cy="4714240"/>
          </a:xfrm>
          <a:prstGeom prst="rect">
            <a:avLst/>
          </a:prstGeom>
          <a:noFill/>
          <a:ln>
            <a:noFill/>
          </a:ln>
        </p:spPr>
      </p:pic>
    </p:spTree>
    <p:extLst>
      <p:ext uri="{BB962C8B-B14F-4D97-AF65-F5344CB8AC3E}">
        <p14:creationId xmlns:p14="http://schemas.microsoft.com/office/powerpoint/2010/main" val="4067341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Graph for flights delayed Cause</a:t>
            </a:r>
          </a:p>
        </p:txBody>
      </p:sp>
      <p:pic>
        <p:nvPicPr>
          <p:cNvPr id="5" name="Picture 4" descr="C:\Users\Admin\Desktop\DBS Study\Assignments\Data Storage\Neo4j\Delay_Caus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0880" y="1882411"/>
            <a:ext cx="10789920" cy="4294869"/>
          </a:xfrm>
          <a:prstGeom prst="rect">
            <a:avLst/>
          </a:prstGeom>
          <a:noFill/>
          <a:ln>
            <a:noFill/>
          </a:ln>
        </p:spPr>
      </p:pic>
    </p:spTree>
    <p:extLst>
      <p:ext uri="{BB962C8B-B14F-4D97-AF65-F5344CB8AC3E}">
        <p14:creationId xmlns:p14="http://schemas.microsoft.com/office/powerpoint/2010/main" val="269808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a:t>
            </a:r>
          </a:p>
        </p:txBody>
      </p:sp>
      <p:sp>
        <p:nvSpPr>
          <p:cNvPr id="3" name="Content Placeholder 2"/>
          <p:cNvSpPr>
            <a:spLocks noGrp="1"/>
          </p:cNvSpPr>
          <p:nvPr>
            <p:ph idx="1"/>
          </p:nvPr>
        </p:nvSpPr>
        <p:spPr/>
        <p:txBody>
          <a:bodyPr/>
          <a:lstStyle/>
          <a:p>
            <a:r>
              <a:rPr lang="en-IN" dirty="0"/>
              <a:t>We were able to identify that the delay in the flights is taking place because of the different delay causes. This also lead to cancellation and diversion of Flights.</a:t>
            </a:r>
          </a:p>
        </p:txBody>
      </p:sp>
    </p:spTree>
    <p:extLst>
      <p:ext uri="{BB962C8B-B14F-4D97-AF65-F5344CB8AC3E}">
        <p14:creationId xmlns:p14="http://schemas.microsoft.com/office/powerpoint/2010/main" val="2647047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8"/>
            <a:ext cx="10515600" cy="1325563"/>
          </a:xfrm>
        </p:spPr>
        <p:txBody>
          <a:bodyPr/>
          <a:lstStyle/>
          <a:p>
            <a:pPr algn="ctr"/>
            <a:r>
              <a:rPr lang="en-IN" dirty="0"/>
              <a:t>Thank You!!!</a:t>
            </a:r>
          </a:p>
        </p:txBody>
      </p:sp>
    </p:spTree>
    <p:extLst>
      <p:ext uri="{BB962C8B-B14F-4D97-AF65-F5344CB8AC3E}">
        <p14:creationId xmlns:p14="http://schemas.microsoft.com/office/powerpoint/2010/main" val="3633097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Dataset</a:t>
            </a:r>
          </a:p>
        </p:txBody>
      </p:sp>
      <p:sp>
        <p:nvSpPr>
          <p:cNvPr id="3" name="Content Placeholder 2"/>
          <p:cNvSpPr>
            <a:spLocks noGrp="1"/>
          </p:cNvSpPr>
          <p:nvPr>
            <p:ph idx="1"/>
          </p:nvPr>
        </p:nvSpPr>
        <p:spPr/>
        <p:txBody>
          <a:bodyPr/>
          <a:lstStyle/>
          <a:p>
            <a:r>
              <a:rPr lang="en-IN" dirty="0"/>
              <a:t>Title : Flight Delay Analysis</a:t>
            </a:r>
          </a:p>
          <a:p>
            <a:r>
              <a:rPr lang="en-IN" dirty="0"/>
              <a:t>Source: </a:t>
            </a:r>
            <a:r>
              <a:rPr lang="en-IN" dirty="0">
                <a:hlinkClick r:id="rId2"/>
              </a:rPr>
              <a:t>https://www.transtats.bts.gov/Fields.asp</a:t>
            </a:r>
            <a:endParaRPr lang="en-IN" dirty="0"/>
          </a:p>
          <a:p>
            <a:r>
              <a:rPr lang="en-IN" dirty="0"/>
              <a:t>Description: Bureau Of Transportation Statistics keeps track of On Time performance of domestic flights operated by large air carriers. Summary information on the number of on-time, delayed, cancelled and diverted flights appears in this data.</a:t>
            </a:r>
          </a:p>
          <a:p>
            <a:r>
              <a:rPr lang="en-IN" dirty="0"/>
              <a:t>Number of rows:754989</a:t>
            </a:r>
          </a:p>
          <a:p>
            <a:r>
              <a:rPr lang="en-IN" dirty="0"/>
              <a:t>Number of Variables: 30</a:t>
            </a:r>
          </a:p>
        </p:txBody>
      </p:sp>
    </p:spTree>
    <p:extLst>
      <p:ext uri="{BB962C8B-B14F-4D97-AF65-F5344CB8AC3E}">
        <p14:creationId xmlns:p14="http://schemas.microsoft.com/office/powerpoint/2010/main" val="2830523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8080" y="967324"/>
            <a:ext cx="10058400" cy="759682"/>
          </a:xfrm>
        </p:spPr>
        <p:txBody>
          <a:bodyPr>
            <a:normAutofit/>
          </a:bodyPr>
          <a:lstStyle/>
          <a:p>
            <a:r>
              <a:rPr lang="en-IN" sz="4900" dirty="0"/>
              <a:t>Variable Description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64816722"/>
              </p:ext>
            </p:extLst>
          </p:nvPr>
        </p:nvGraphicFramePr>
        <p:xfrm>
          <a:off x="1442720" y="1934309"/>
          <a:ext cx="8575040" cy="4079748"/>
        </p:xfrm>
        <a:graphic>
          <a:graphicData uri="http://schemas.openxmlformats.org/drawingml/2006/table">
            <a:tbl>
              <a:tblPr firstRow="1" bandRow="1">
                <a:tableStyleId>{7DF18680-E054-41AD-8BC1-D1AEF772440D}</a:tableStyleId>
              </a:tblPr>
              <a:tblGrid>
                <a:gridCol w="4287520">
                  <a:extLst>
                    <a:ext uri="{9D8B030D-6E8A-4147-A177-3AD203B41FA5}">
                      <a16:colId xmlns:a16="http://schemas.microsoft.com/office/drawing/2014/main" val="2170844131"/>
                    </a:ext>
                  </a:extLst>
                </a:gridCol>
                <a:gridCol w="4287520">
                  <a:extLst>
                    <a:ext uri="{9D8B030D-6E8A-4147-A177-3AD203B41FA5}">
                      <a16:colId xmlns:a16="http://schemas.microsoft.com/office/drawing/2014/main" val="2290549220"/>
                    </a:ext>
                  </a:extLst>
                </a:gridCol>
              </a:tblGrid>
              <a:tr h="233896">
                <a:tc>
                  <a:txBody>
                    <a:bodyPr/>
                    <a:lstStyle/>
                    <a:p>
                      <a:r>
                        <a:rPr lang="en-IN" sz="1200" dirty="0"/>
                        <a:t>Name</a:t>
                      </a:r>
                    </a:p>
                  </a:txBody>
                  <a:tcPr/>
                </a:tc>
                <a:tc>
                  <a:txBody>
                    <a:bodyPr/>
                    <a:lstStyle/>
                    <a:p>
                      <a:r>
                        <a:rPr lang="en-IN" sz="1200" dirty="0"/>
                        <a:t>Description</a:t>
                      </a:r>
                    </a:p>
                  </a:txBody>
                  <a:tcPr/>
                </a:tc>
                <a:extLst>
                  <a:ext uri="{0D108BD9-81ED-4DB2-BD59-A6C34878D82A}">
                    <a16:rowId xmlns:a16="http://schemas.microsoft.com/office/drawing/2014/main" val="3256516217"/>
                  </a:ext>
                </a:extLst>
              </a:tr>
              <a:tr h="148733">
                <a:tc>
                  <a:txBody>
                    <a:bodyPr/>
                    <a:lstStyle/>
                    <a:p>
                      <a:r>
                        <a:rPr lang="en-IN" sz="1200" dirty="0"/>
                        <a:t>Year</a:t>
                      </a:r>
                    </a:p>
                  </a:txBody>
                  <a:tcPr/>
                </a:tc>
                <a:tc>
                  <a:txBody>
                    <a:bodyPr/>
                    <a:lstStyle/>
                    <a:p>
                      <a:r>
                        <a:rPr lang="en-IN" sz="1200" dirty="0"/>
                        <a:t>2018</a:t>
                      </a:r>
                    </a:p>
                  </a:txBody>
                  <a:tcPr/>
                </a:tc>
                <a:extLst>
                  <a:ext uri="{0D108BD9-81ED-4DB2-BD59-A6C34878D82A}">
                    <a16:rowId xmlns:a16="http://schemas.microsoft.com/office/drawing/2014/main" val="2794357257"/>
                  </a:ext>
                </a:extLst>
              </a:tr>
              <a:tr h="148733">
                <a:tc>
                  <a:txBody>
                    <a:bodyPr/>
                    <a:lstStyle/>
                    <a:p>
                      <a:r>
                        <a:rPr lang="en-IN" sz="1200" dirty="0"/>
                        <a:t>Month</a:t>
                      </a:r>
                    </a:p>
                  </a:txBody>
                  <a:tcPr/>
                </a:tc>
                <a:tc>
                  <a:txBody>
                    <a:bodyPr/>
                    <a:lstStyle/>
                    <a:p>
                      <a:r>
                        <a:rPr lang="en-IN" sz="1200" dirty="0"/>
                        <a:t>1-12</a:t>
                      </a:r>
                    </a:p>
                  </a:txBody>
                  <a:tcPr/>
                </a:tc>
                <a:extLst>
                  <a:ext uri="{0D108BD9-81ED-4DB2-BD59-A6C34878D82A}">
                    <a16:rowId xmlns:a16="http://schemas.microsoft.com/office/drawing/2014/main" val="3764075885"/>
                  </a:ext>
                </a:extLst>
              </a:tr>
              <a:tr h="233896">
                <a:tc>
                  <a:txBody>
                    <a:bodyPr/>
                    <a:lstStyle/>
                    <a:p>
                      <a:r>
                        <a:rPr lang="en-IN" sz="1200" dirty="0" err="1"/>
                        <a:t>DayofMonth</a:t>
                      </a:r>
                      <a:endParaRPr lang="en-IN" sz="1200" dirty="0"/>
                    </a:p>
                  </a:txBody>
                  <a:tcPr/>
                </a:tc>
                <a:tc>
                  <a:txBody>
                    <a:bodyPr/>
                    <a:lstStyle/>
                    <a:p>
                      <a:r>
                        <a:rPr lang="en-IN" sz="1200" dirty="0"/>
                        <a:t>1-31</a:t>
                      </a:r>
                    </a:p>
                  </a:txBody>
                  <a:tcPr/>
                </a:tc>
                <a:extLst>
                  <a:ext uri="{0D108BD9-81ED-4DB2-BD59-A6C34878D82A}">
                    <a16:rowId xmlns:a16="http://schemas.microsoft.com/office/drawing/2014/main" val="3061608942"/>
                  </a:ext>
                </a:extLst>
              </a:tr>
              <a:tr h="247888">
                <a:tc>
                  <a:txBody>
                    <a:bodyPr/>
                    <a:lstStyle/>
                    <a:p>
                      <a:r>
                        <a:rPr lang="en-IN" sz="1200" dirty="0" err="1"/>
                        <a:t>DayOfWeek</a:t>
                      </a:r>
                      <a:endParaRPr lang="en-IN" sz="1200" dirty="0"/>
                    </a:p>
                  </a:txBody>
                  <a:tcPr/>
                </a:tc>
                <a:tc>
                  <a:txBody>
                    <a:bodyPr/>
                    <a:lstStyle/>
                    <a:p>
                      <a:r>
                        <a:rPr lang="en-IN" sz="1200" dirty="0"/>
                        <a:t>1(Monday)- 7(Sunday)</a:t>
                      </a:r>
                    </a:p>
                  </a:txBody>
                  <a:tcPr/>
                </a:tc>
                <a:extLst>
                  <a:ext uri="{0D108BD9-81ED-4DB2-BD59-A6C34878D82A}">
                    <a16:rowId xmlns:a16="http://schemas.microsoft.com/office/drawing/2014/main" val="3994645669"/>
                  </a:ext>
                </a:extLst>
              </a:tr>
              <a:tr h="334137">
                <a:tc>
                  <a:txBody>
                    <a:bodyPr/>
                    <a:lstStyle/>
                    <a:p>
                      <a:r>
                        <a:rPr lang="en-IN" sz="1200" dirty="0" err="1"/>
                        <a:t>DepTime</a:t>
                      </a:r>
                      <a:endParaRPr lang="en-IN" sz="1200" dirty="0"/>
                    </a:p>
                  </a:txBody>
                  <a:tcPr/>
                </a:tc>
                <a:tc>
                  <a:txBody>
                    <a:bodyPr/>
                    <a:lstStyle/>
                    <a:p>
                      <a:r>
                        <a:rPr lang="en-IN" sz="1200" dirty="0"/>
                        <a:t>Actual departure time</a:t>
                      </a:r>
                    </a:p>
                  </a:txBody>
                  <a:tcPr/>
                </a:tc>
                <a:extLst>
                  <a:ext uri="{0D108BD9-81ED-4DB2-BD59-A6C34878D82A}">
                    <a16:rowId xmlns:a16="http://schemas.microsoft.com/office/drawing/2014/main" val="274699616"/>
                  </a:ext>
                </a:extLst>
              </a:tr>
              <a:tr h="334137">
                <a:tc>
                  <a:txBody>
                    <a:bodyPr/>
                    <a:lstStyle/>
                    <a:p>
                      <a:r>
                        <a:rPr lang="en-IN" sz="1200" dirty="0" err="1"/>
                        <a:t>CRSDepTime</a:t>
                      </a:r>
                      <a:endParaRPr lang="en-IN" sz="1200" dirty="0"/>
                    </a:p>
                  </a:txBody>
                  <a:tcPr/>
                </a:tc>
                <a:tc>
                  <a:txBody>
                    <a:bodyPr/>
                    <a:lstStyle/>
                    <a:p>
                      <a:r>
                        <a:rPr lang="en-IN" sz="1200" dirty="0"/>
                        <a:t>Scheduled</a:t>
                      </a:r>
                      <a:r>
                        <a:rPr lang="en-IN" sz="1200" baseline="0" dirty="0"/>
                        <a:t> departure time</a:t>
                      </a:r>
                      <a:endParaRPr lang="en-IN" sz="1200" dirty="0"/>
                    </a:p>
                  </a:txBody>
                  <a:tcPr/>
                </a:tc>
                <a:extLst>
                  <a:ext uri="{0D108BD9-81ED-4DB2-BD59-A6C34878D82A}">
                    <a16:rowId xmlns:a16="http://schemas.microsoft.com/office/drawing/2014/main" val="2379412866"/>
                  </a:ext>
                </a:extLst>
              </a:tr>
              <a:tr h="334137">
                <a:tc>
                  <a:txBody>
                    <a:bodyPr/>
                    <a:lstStyle/>
                    <a:p>
                      <a:r>
                        <a:rPr lang="en-IN" sz="1200" dirty="0" err="1"/>
                        <a:t>ArrTime</a:t>
                      </a:r>
                      <a:endParaRPr lang="en-IN" sz="1200" dirty="0"/>
                    </a:p>
                  </a:txBody>
                  <a:tcPr/>
                </a:tc>
                <a:tc>
                  <a:txBody>
                    <a:bodyPr/>
                    <a:lstStyle/>
                    <a:p>
                      <a:r>
                        <a:rPr lang="en-IN" sz="1200" dirty="0"/>
                        <a:t>Actual arrival Time</a:t>
                      </a:r>
                    </a:p>
                  </a:txBody>
                  <a:tcPr/>
                </a:tc>
                <a:extLst>
                  <a:ext uri="{0D108BD9-81ED-4DB2-BD59-A6C34878D82A}">
                    <a16:rowId xmlns:a16="http://schemas.microsoft.com/office/drawing/2014/main" val="273734348"/>
                  </a:ext>
                </a:extLst>
              </a:tr>
              <a:tr h="247888">
                <a:tc>
                  <a:txBody>
                    <a:bodyPr/>
                    <a:lstStyle/>
                    <a:p>
                      <a:r>
                        <a:rPr lang="en-IN" sz="1200" dirty="0" err="1"/>
                        <a:t>CRSArrTime</a:t>
                      </a:r>
                      <a:endParaRPr lang="en-IN" sz="1200" dirty="0"/>
                    </a:p>
                  </a:txBody>
                  <a:tcPr/>
                </a:tc>
                <a:tc>
                  <a:txBody>
                    <a:bodyPr/>
                    <a:lstStyle/>
                    <a:p>
                      <a:r>
                        <a:rPr lang="en-IN" sz="1200" dirty="0"/>
                        <a:t>Scheduled arrival time</a:t>
                      </a:r>
                    </a:p>
                  </a:txBody>
                  <a:tcPr/>
                </a:tc>
                <a:extLst>
                  <a:ext uri="{0D108BD9-81ED-4DB2-BD59-A6C34878D82A}">
                    <a16:rowId xmlns:a16="http://schemas.microsoft.com/office/drawing/2014/main" val="2173784299"/>
                  </a:ext>
                </a:extLst>
              </a:tr>
              <a:tr h="334137">
                <a:tc>
                  <a:txBody>
                    <a:bodyPr/>
                    <a:lstStyle/>
                    <a:p>
                      <a:r>
                        <a:rPr lang="en-IN" sz="1200" dirty="0" err="1"/>
                        <a:t>UniqueCarrier</a:t>
                      </a:r>
                      <a:endParaRPr lang="en-IN" sz="1200" dirty="0"/>
                    </a:p>
                  </a:txBody>
                  <a:tcPr/>
                </a:tc>
                <a:tc>
                  <a:txBody>
                    <a:bodyPr/>
                    <a:lstStyle/>
                    <a:p>
                      <a:r>
                        <a:rPr lang="en-IN" sz="1200" dirty="0"/>
                        <a:t>Unique Carrier</a:t>
                      </a:r>
                      <a:r>
                        <a:rPr lang="en-IN" sz="1200" baseline="0" dirty="0"/>
                        <a:t> Code</a:t>
                      </a:r>
                      <a:endParaRPr lang="en-IN" sz="1200" dirty="0"/>
                    </a:p>
                  </a:txBody>
                  <a:tcPr/>
                </a:tc>
                <a:extLst>
                  <a:ext uri="{0D108BD9-81ED-4DB2-BD59-A6C34878D82A}">
                    <a16:rowId xmlns:a16="http://schemas.microsoft.com/office/drawing/2014/main" val="4197675008"/>
                  </a:ext>
                </a:extLst>
              </a:tr>
              <a:tr h="233896">
                <a:tc>
                  <a:txBody>
                    <a:bodyPr/>
                    <a:lstStyle/>
                    <a:p>
                      <a:r>
                        <a:rPr lang="en-IN" sz="1200" dirty="0" err="1"/>
                        <a:t>FlightNum</a:t>
                      </a:r>
                      <a:endParaRPr lang="en-IN" sz="1200" dirty="0"/>
                    </a:p>
                  </a:txBody>
                  <a:tcPr/>
                </a:tc>
                <a:tc>
                  <a:txBody>
                    <a:bodyPr/>
                    <a:lstStyle/>
                    <a:p>
                      <a:r>
                        <a:rPr lang="en-IN" sz="1200" dirty="0"/>
                        <a:t>Flight Number</a:t>
                      </a:r>
                    </a:p>
                  </a:txBody>
                  <a:tcPr/>
                </a:tc>
                <a:extLst>
                  <a:ext uri="{0D108BD9-81ED-4DB2-BD59-A6C34878D82A}">
                    <a16:rowId xmlns:a16="http://schemas.microsoft.com/office/drawing/2014/main" val="809470439"/>
                  </a:ext>
                </a:extLst>
              </a:tr>
              <a:tr h="247888">
                <a:tc>
                  <a:txBody>
                    <a:bodyPr/>
                    <a:lstStyle/>
                    <a:p>
                      <a:r>
                        <a:rPr lang="en-IN" sz="1200" dirty="0" err="1"/>
                        <a:t>TailNum</a:t>
                      </a:r>
                      <a:endParaRPr lang="en-IN" sz="1200" dirty="0"/>
                    </a:p>
                  </a:txBody>
                  <a:tcPr/>
                </a:tc>
                <a:tc>
                  <a:txBody>
                    <a:bodyPr/>
                    <a:lstStyle/>
                    <a:p>
                      <a:r>
                        <a:rPr lang="en-IN" sz="1200" dirty="0"/>
                        <a:t>Plane Tail Number</a:t>
                      </a:r>
                    </a:p>
                  </a:txBody>
                  <a:tcPr/>
                </a:tc>
                <a:extLst>
                  <a:ext uri="{0D108BD9-81ED-4DB2-BD59-A6C34878D82A}">
                    <a16:rowId xmlns:a16="http://schemas.microsoft.com/office/drawing/2014/main" val="451733114"/>
                  </a:ext>
                </a:extLst>
              </a:tr>
              <a:tr h="247888">
                <a:tc>
                  <a:txBody>
                    <a:bodyPr/>
                    <a:lstStyle/>
                    <a:p>
                      <a:r>
                        <a:rPr lang="en-IN" sz="1200" dirty="0" err="1"/>
                        <a:t>ActualElapsedTime</a:t>
                      </a:r>
                      <a:endParaRPr lang="en-IN" sz="1200" dirty="0"/>
                    </a:p>
                  </a:txBody>
                  <a:tcPr/>
                </a:tc>
                <a:tc>
                  <a:txBody>
                    <a:bodyPr/>
                    <a:lstStyle/>
                    <a:p>
                      <a:r>
                        <a:rPr lang="en-IN" sz="1200" dirty="0"/>
                        <a:t>In minutes</a:t>
                      </a:r>
                    </a:p>
                  </a:txBody>
                  <a:tcPr/>
                </a:tc>
                <a:extLst>
                  <a:ext uri="{0D108BD9-81ED-4DB2-BD59-A6C34878D82A}">
                    <a16:rowId xmlns:a16="http://schemas.microsoft.com/office/drawing/2014/main" val="1644055238"/>
                  </a:ext>
                </a:extLst>
              </a:tr>
              <a:tr h="233896">
                <a:tc>
                  <a:txBody>
                    <a:bodyPr/>
                    <a:lstStyle/>
                    <a:p>
                      <a:r>
                        <a:rPr lang="en-IN" sz="1200" dirty="0" err="1"/>
                        <a:t>CRSElapsedTime</a:t>
                      </a:r>
                      <a:endParaRPr lang="en-IN" sz="1200" dirty="0"/>
                    </a:p>
                  </a:txBody>
                  <a:tcPr/>
                </a:tc>
                <a:tc>
                  <a:txBody>
                    <a:bodyPr/>
                    <a:lstStyle/>
                    <a:p>
                      <a:r>
                        <a:rPr lang="en-IN" sz="1200" dirty="0"/>
                        <a:t>In minutes</a:t>
                      </a:r>
                    </a:p>
                  </a:txBody>
                  <a:tcPr/>
                </a:tc>
                <a:extLst>
                  <a:ext uri="{0D108BD9-81ED-4DB2-BD59-A6C34878D82A}">
                    <a16:rowId xmlns:a16="http://schemas.microsoft.com/office/drawing/2014/main" val="2035387995"/>
                  </a:ext>
                </a:extLst>
              </a:tr>
            </a:tbl>
          </a:graphicData>
        </a:graphic>
      </p:graphicFrame>
    </p:spTree>
    <p:extLst>
      <p:ext uri="{BB962C8B-B14F-4D97-AF65-F5344CB8AC3E}">
        <p14:creationId xmlns:p14="http://schemas.microsoft.com/office/powerpoint/2010/main" val="843748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DDF1CD4-2AE4-4670-BFB3-EE1644C7A9CB}"/>
              </a:ext>
            </a:extLst>
          </p:cNvPr>
          <p:cNvSpPr>
            <a:spLocks noGrp="1"/>
          </p:cNvSpPr>
          <p:nvPr>
            <p:ph type="title"/>
          </p:nvPr>
        </p:nvSpPr>
        <p:spPr>
          <a:xfrm>
            <a:off x="1168400" y="845792"/>
            <a:ext cx="10058400" cy="647728"/>
          </a:xfrm>
        </p:spPr>
        <p:txBody>
          <a:bodyPr>
            <a:noAutofit/>
          </a:bodyPr>
          <a:lstStyle/>
          <a:p>
            <a:r>
              <a:rPr lang="en-IN" sz="4900" dirty="0"/>
              <a:t>Variable Description(continued)</a:t>
            </a:r>
          </a:p>
        </p:txBody>
      </p:sp>
      <p:graphicFrame>
        <p:nvGraphicFramePr>
          <p:cNvPr id="8" name="Content Placeholder 3">
            <a:extLst>
              <a:ext uri="{FF2B5EF4-FFF2-40B4-BE49-F238E27FC236}">
                <a16:creationId xmlns:a16="http://schemas.microsoft.com/office/drawing/2014/main" id="{D5534A61-6918-4149-8F64-A32A3FC49F4E}"/>
              </a:ext>
            </a:extLst>
          </p:cNvPr>
          <p:cNvGraphicFramePr>
            <a:graphicFrameLocks/>
          </p:cNvGraphicFramePr>
          <p:nvPr>
            <p:extLst>
              <p:ext uri="{D42A27DB-BD31-4B8C-83A1-F6EECF244321}">
                <p14:modId xmlns:p14="http://schemas.microsoft.com/office/powerpoint/2010/main" val="954983839"/>
              </p:ext>
            </p:extLst>
          </p:nvPr>
        </p:nvGraphicFramePr>
        <p:xfrm>
          <a:off x="1461248" y="1605474"/>
          <a:ext cx="7752080" cy="5120640"/>
        </p:xfrm>
        <a:graphic>
          <a:graphicData uri="http://schemas.openxmlformats.org/drawingml/2006/table">
            <a:tbl>
              <a:tblPr firstRow="1" bandRow="1">
                <a:tableStyleId>{5C22544A-7EE6-4342-B048-85BDC9FD1C3A}</a:tableStyleId>
              </a:tblPr>
              <a:tblGrid>
                <a:gridCol w="3876040">
                  <a:extLst>
                    <a:ext uri="{9D8B030D-6E8A-4147-A177-3AD203B41FA5}">
                      <a16:colId xmlns:a16="http://schemas.microsoft.com/office/drawing/2014/main" val="2583373099"/>
                    </a:ext>
                  </a:extLst>
                </a:gridCol>
                <a:gridCol w="3876040">
                  <a:extLst>
                    <a:ext uri="{9D8B030D-6E8A-4147-A177-3AD203B41FA5}">
                      <a16:colId xmlns:a16="http://schemas.microsoft.com/office/drawing/2014/main" val="4309366"/>
                    </a:ext>
                  </a:extLst>
                </a:gridCol>
              </a:tblGrid>
              <a:tr h="266177">
                <a:tc>
                  <a:txBody>
                    <a:bodyPr/>
                    <a:lstStyle/>
                    <a:p>
                      <a:r>
                        <a:rPr lang="en-IN" sz="1200" dirty="0"/>
                        <a:t>Name</a:t>
                      </a:r>
                    </a:p>
                  </a:txBody>
                  <a:tcPr/>
                </a:tc>
                <a:tc>
                  <a:txBody>
                    <a:bodyPr/>
                    <a:lstStyle/>
                    <a:p>
                      <a:r>
                        <a:rPr lang="en-IN" sz="1200" dirty="0"/>
                        <a:t>Description</a:t>
                      </a:r>
                    </a:p>
                  </a:txBody>
                  <a:tcPr/>
                </a:tc>
                <a:extLst>
                  <a:ext uri="{0D108BD9-81ED-4DB2-BD59-A6C34878D82A}">
                    <a16:rowId xmlns:a16="http://schemas.microsoft.com/office/drawing/2014/main" val="429359835"/>
                  </a:ext>
                </a:extLst>
              </a:tr>
              <a:tr h="266177">
                <a:tc>
                  <a:txBody>
                    <a:bodyPr/>
                    <a:lstStyle/>
                    <a:p>
                      <a:r>
                        <a:rPr lang="en-IN" sz="1200" dirty="0" err="1"/>
                        <a:t>AirTime</a:t>
                      </a:r>
                      <a:endParaRPr lang="en-IN" sz="1200" dirty="0"/>
                    </a:p>
                  </a:txBody>
                  <a:tcPr/>
                </a:tc>
                <a:tc>
                  <a:txBody>
                    <a:bodyPr/>
                    <a:lstStyle/>
                    <a:p>
                      <a:r>
                        <a:rPr lang="en-IN" sz="1200" dirty="0"/>
                        <a:t>In minutes</a:t>
                      </a:r>
                    </a:p>
                  </a:txBody>
                  <a:tcPr/>
                </a:tc>
                <a:extLst>
                  <a:ext uri="{0D108BD9-81ED-4DB2-BD59-A6C34878D82A}">
                    <a16:rowId xmlns:a16="http://schemas.microsoft.com/office/drawing/2014/main" val="3407777643"/>
                  </a:ext>
                </a:extLst>
              </a:tr>
              <a:tr h="266177">
                <a:tc>
                  <a:txBody>
                    <a:bodyPr/>
                    <a:lstStyle/>
                    <a:p>
                      <a:r>
                        <a:rPr lang="en-IN" sz="1200" dirty="0" err="1"/>
                        <a:t>ArrDelay</a:t>
                      </a:r>
                      <a:endParaRPr lang="en-IN" sz="1200" dirty="0"/>
                    </a:p>
                  </a:txBody>
                  <a:tcPr/>
                </a:tc>
                <a:tc>
                  <a:txBody>
                    <a:bodyPr/>
                    <a:lstStyle/>
                    <a:p>
                      <a:r>
                        <a:rPr lang="en-IN" sz="1200" dirty="0"/>
                        <a:t>Arrival</a:t>
                      </a:r>
                      <a:r>
                        <a:rPr lang="en-IN" sz="1200" baseline="0" dirty="0"/>
                        <a:t> delay, in minutes</a:t>
                      </a:r>
                      <a:endParaRPr lang="en-IN" sz="1200" dirty="0"/>
                    </a:p>
                  </a:txBody>
                  <a:tcPr/>
                </a:tc>
                <a:extLst>
                  <a:ext uri="{0D108BD9-81ED-4DB2-BD59-A6C34878D82A}">
                    <a16:rowId xmlns:a16="http://schemas.microsoft.com/office/drawing/2014/main" val="3136017999"/>
                  </a:ext>
                </a:extLst>
              </a:tr>
              <a:tr h="266177">
                <a:tc>
                  <a:txBody>
                    <a:bodyPr/>
                    <a:lstStyle/>
                    <a:p>
                      <a:r>
                        <a:rPr lang="en-IN" sz="1200" dirty="0" err="1"/>
                        <a:t>DepDelay</a:t>
                      </a:r>
                      <a:endParaRPr lang="en-IN" sz="1200" dirty="0"/>
                    </a:p>
                  </a:txBody>
                  <a:tcPr/>
                </a:tc>
                <a:tc>
                  <a:txBody>
                    <a:bodyPr/>
                    <a:lstStyle/>
                    <a:p>
                      <a:r>
                        <a:rPr lang="en-IN" sz="1200" dirty="0"/>
                        <a:t>Departure delay, in minutes</a:t>
                      </a:r>
                    </a:p>
                  </a:txBody>
                  <a:tcPr/>
                </a:tc>
                <a:extLst>
                  <a:ext uri="{0D108BD9-81ED-4DB2-BD59-A6C34878D82A}">
                    <a16:rowId xmlns:a16="http://schemas.microsoft.com/office/drawing/2014/main" val="1294513381"/>
                  </a:ext>
                </a:extLst>
              </a:tr>
              <a:tr h="266177">
                <a:tc>
                  <a:txBody>
                    <a:bodyPr/>
                    <a:lstStyle/>
                    <a:p>
                      <a:r>
                        <a:rPr lang="en-IN" sz="1200" dirty="0"/>
                        <a:t>Origin </a:t>
                      </a:r>
                    </a:p>
                  </a:txBody>
                  <a:tcPr/>
                </a:tc>
                <a:tc>
                  <a:txBody>
                    <a:bodyPr/>
                    <a:lstStyle/>
                    <a:p>
                      <a:r>
                        <a:rPr lang="en-IN" sz="1200" dirty="0"/>
                        <a:t>Origin IATA airport code</a:t>
                      </a:r>
                    </a:p>
                  </a:txBody>
                  <a:tcPr/>
                </a:tc>
                <a:extLst>
                  <a:ext uri="{0D108BD9-81ED-4DB2-BD59-A6C34878D82A}">
                    <a16:rowId xmlns:a16="http://schemas.microsoft.com/office/drawing/2014/main" val="3117042393"/>
                  </a:ext>
                </a:extLst>
              </a:tr>
              <a:tr h="266177">
                <a:tc>
                  <a:txBody>
                    <a:bodyPr/>
                    <a:lstStyle/>
                    <a:p>
                      <a:r>
                        <a:rPr lang="en-IN" sz="1200" dirty="0"/>
                        <a:t>Dest </a:t>
                      </a:r>
                    </a:p>
                  </a:txBody>
                  <a:tcPr/>
                </a:tc>
                <a:tc>
                  <a:txBody>
                    <a:bodyPr/>
                    <a:lstStyle/>
                    <a:p>
                      <a:r>
                        <a:rPr lang="en-IN" sz="1200" dirty="0"/>
                        <a:t>Destination IATA airport code</a:t>
                      </a:r>
                    </a:p>
                  </a:txBody>
                  <a:tcPr/>
                </a:tc>
                <a:extLst>
                  <a:ext uri="{0D108BD9-81ED-4DB2-BD59-A6C34878D82A}">
                    <a16:rowId xmlns:a16="http://schemas.microsoft.com/office/drawing/2014/main" val="2797831448"/>
                  </a:ext>
                </a:extLst>
              </a:tr>
              <a:tr h="266177">
                <a:tc>
                  <a:txBody>
                    <a:bodyPr/>
                    <a:lstStyle/>
                    <a:p>
                      <a:r>
                        <a:rPr lang="en-IN" sz="1200" dirty="0"/>
                        <a:t>Distance</a:t>
                      </a:r>
                    </a:p>
                  </a:txBody>
                  <a:tcPr/>
                </a:tc>
                <a:tc>
                  <a:txBody>
                    <a:bodyPr/>
                    <a:lstStyle/>
                    <a:p>
                      <a:r>
                        <a:rPr lang="en-IN" sz="1200" dirty="0"/>
                        <a:t>In miles</a:t>
                      </a:r>
                    </a:p>
                  </a:txBody>
                  <a:tcPr/>
                </a:tc>
                <a:extLst>
                  <a:ext uri="{0D108BD9-81ED-4DB2-BD59-A6C34878D82A}">
                    <a16:rowId xmlns:a16="http://schemas.microsoft.com/office/drawing/2014/main" val="275430659"/>
                  </a:ext>
                </a:extLst>
              </a:tr>
              <a:tr h="266177">
                <a:tc>
                  <a:txBody>
                    <a:bodyPr/>
                    <a:lstStyle/>
                    <a:p>
                      <a:r>
                        <a:rPr lang="en-IN" sz="1200" dirty="0" err="1"/>
                        <a:t>TaxiIn</a:t>
                      </a:r>
                      <a:endParaRPr lang="en-IN" sz="1200" dirty="0"/>
                    </a:p>
                  </a:txBody>
                  <a:tcPr/>
                </a:tc>
                <a:tc>
                  <a:txBody>
                    <a:bodyPr/>
                    <a:lstStyle/>
                    <a:p>
                      <a:r>
                        <a:rPr lang="en-IN" sz="1200" dirty="0"/>
                        <a:t>Taxi in time, in minutes</a:t>
                      </a:r>
                    </a:p>
                  </a:txBody>
                  <a:tcPr/>
                </a:tc>
                <a:extLst>
                  <a:ext uri="{0D108BD9-81ED-4DB2-BD59-A6C34878D82A}">
                    <a16:rowId xmlns:a16="http://schemas.microsoft.com/office/drawing/2014/main" val="580965171"/>
                  </a:ext>
                </a:extLst>
              </a:tr>
              <a:tr h="266177">
                <a:tc>
                  <a:txBody>
                    <a:bodyPr/>
                    <a:lstStyle/>
                    <a:p>
                      <a:r>
                        <a:rPr lang="en-IN" sz="1200" dirty="0" err="1"/>
                        <a:t>TaxiOut</a:t>
                      </a:r>
                      <a:endParaRPr lang="en-IN" sz="1200" dirty="0"/>
                    </a:p>
                  </a:txBody>
                  <a:tcPr/>
                </a:tc>
                <a:tc>
                  <a:txBody>
                    <a:bodyPr/>
                    <a:lstStyle/>
                    <a:p>
                      <a:r>
                        <a:rPr lang="en-IN" sz="1200" dirty="0"/>
                        <a:t>Taxi out time, in minutes</a:t>
                      </a:r>
                    </a:p>
                  </a:txBody>
                  <a:tcPr/>
                </a:tc>
                <a:extLst>
                  <a:ext uri="{0D108BD9-81ED-4DB2-BD59-A6C34878D82A}">
                    <a16:rowId xmlns:a16="http://schemas.microsoft.com/office/drawing/2014/main" val="1698568537"/>
                  </a:ext>
                </a:extLst>
              </a:tr>
              <a:tr h="266177">
                <a:tc>
                  <a:txBody>
                    <a:bodyPr/>
                    <a:lstStyle/>
                    <a:p>
                      <a:r>
                        <a:rPr lang="en-IN" sz="1200" dirty="0"/>
                        <a:t>Cancelled </a:t>
                      </a:r>
                    </a:p>
                  </a:txBody>
                  <a:tcPr/>
                </a:tc>
                <a:tc>
                  <a:txBody>
                    <a:bodyPr/>
                    <a:lstStyle/>
                    <a:p>
                      <a:r>
                        <a:rPr lang="en-IN" sz="1200" dirty="0"/>
                        <a:t>Was the flight cancelled?</a:t>
                      </a:r>
                    </a:p>
                  </a:txBody>
                  <a:tcPr/>
                </a:tc>
                <a:extLst>
                  <a:ext uri="{0D108BD9-81ED-4DB2-BD59-A6C34878D82A}">
                    <a16:rowId xmlns:a16="http://schemas.microsoft.com/office/drawing/2014/main" val="1645390991"/>
                  </a:ext>
                </a:extLst>
              </a:tr>
              <a:tr h="443628">
                <a:tc>
                  <a:txBody>
                    <a:bodyPr/>
                    <a:lstStyle/>
                    <a:p>
                      <a:r>
                        <a:rPr lang="en-IN" sz="1200" dirty="0" err="1"/>
                        <a:t>CancellationCode</a:t>
                      </a:r>
                      <a:endParaRPr lang="en-IN" sz="1200" dirty="0"/>
                    </a:p>
                  </a:txBody>
                  <a:tcPr/>
                </a:tc>
                <a:tc>
                  <a:txBody>
                    <a:bodyPr/>
                    <a:lstStyle/>
                    <a:p>
                      <a:r>
                        <a:rPr lang="en-IN" sz="1200" dirty="0"/>
                        <a:t>Reason for cancellation(A=carrier, B=weather, C=NAS,</a:t>
                      </a:r>
                      <a:r>
                        <a:rPr lang="en-IN" sz="1200" baseline="0" dirty="0"/>
                        <a:t> D=Security</a:t>
                      </a:r>
                      <a:r>
                        <a:rPr lang="en-IN" sz="1200" dirty="0"/>
                        <a:t>)</a:t>
                      </a:r>
                    </a:p>
                  </a:txBody>
                  <a:tcPr/>
                </a:tc>
                <a:extLst>
                  <a:ext uri="{0D108BD9-81ED-4DB2-BD59-A6C34878D82A}">
                    <a16:rowId xmlns:a16="http://schemas.microsoft.com/office/drawing/2014/main" val="256294748"/>
                  </a:ext>
                </a:extLst>
              </a:tr>
              <a:tr h="266177">
                <a:tc>
                  <a:txBody>
                    <a:bodyPr/>
                    <a:lstStyle/>
                    <a:p>
                      <a:r>
                        <a:rPr lang="en-IN" sz="1200" dirty="0"/>
                        <a:t>Diverted</a:t>
                      </a:r>
                    </a:p>
                  </a:txBody>
                  <a:tcPr/>
                </a:tc>
                <a:tc>
                  <a:txBody>
                    <a:bodyPr/>
                    <a:lstStyle/>
                    <a:p>
                      <a:r>
                        <a:rPr lang="en-IN" sz="1200" dirty="0"/>
                        <a:t>1= yes ,0=No</a:t>
                      </a:r>
                    </a:p>
                  </a:txBody>
                  <a:tcPr/>
                </a:tc>
                <a:extLst>
                  <a:ext uri="{0D108BD9-81ED-4DB2-BD59-A6C34878D82A}">
                    <a16:rowId xmlns:a16="http://schemas.microsoft.com/office/drawing/2014/main" val="546045742"/>
                  </a:ext>
                </a:extLst>
              </a:tr>
              <a:tr h="266177">
                <a:tc>
                  <a:txBody>
                    <a:bodyPr/>
                    <a:lstStyle/>
                    <a:p>
                      <a:r>
                        <a:rPr lang="en-IN" sz="1200" dirty="0" err="1"/>
                        <a:t>Carrier</a:t>
                      </a:r>
                      <a:r>
                        <a:rPr lang="en-IN" sz="1200" baseline="0" dirty="0" err="1"/>
                        <a:t>Delay</a:t>
                      </a:r>
                      <a:endParaRPr lang="en-IN" sz="1200" dirty="0"/>
                    </a:p>
                  </a:txBody>
                  <a:tcPr/>
                </a:tc>
                <a:tc>
                  <a:txBody>
                    <a:bodyPr/>
                    <a:lstStyle/>
                    <a:p>
                      <a:r>
                        <a:rPr lang="en-IN" sz="1200" dirty="0"/>
                        <a:t>In minutes</a:t>
                      </a:r>
                    </a:p>
                  </a:txBody>
                  <a:tcPr/>
                </a:tc>
                <a:extLst>
                  <a:ext uri="{0D108BD9-81ED-4DB2-BD59-A6C34878D82A}">
                    <a16:rowId xmlns:a16="http://schemas.microsoft.com/office/drawing/2014/main" val="1262489203"/>
                  </a:ext>
                </a:extLst>
              </a:tr>
              <a:tr h="266177">
                <a:tc>
                  <a:txBody>
                    <a:bodyPr/>
                    <a:lstStyle/>
                    <a:p>
                      <a:r>
                        <a:rPr lang="en-IN" sz="1200" dirty="0" err="1"/>
                        <a:t>WeatherDelay</a:t>
                      </a:r>
                      <a:endParaRPr lang="en-IN" sz="1200" dirty="0"/>
                    </a:p>
                  </a:txBody>
                  <a:tcPr/>
                </a:tc>
                <a:tc>
                  <a:txBody>
                    <a:bodyPr/>
                    <a:lstStyle/>
                    <a:p>
                      <a:r>
                        <a:rPr lang="en-IN" sz="1200" dirty="0"/>
                        <a:t>In minutes</a:t>
                      </a:r>
                    </a:p>
                  </a:txBody>
                  <a:tcPr/>
                </a:tc>
                <a:extLst>
                  <a:ext uri="{0D108BD9-81ED-4DB2-BD59-A6C34878D82A}">
                    <a16:rowId xmlns:a16="http://schemas.microsoft.com/office/drawing/2014/main" val="2539270633"/>
                  </a:ext>
                </a:extLst>
              </a:tr>
              <a:tr h="266177">
                <a:tc>
                  <a:txBody>
                    <a:bodyPr/>
                    <a:lstStyle/>
                    <a:p>
                      <a:r>
                        <a:rPr lang="en-IN" sz="1200" dirty="0" err="1"/>
                        <a:t>NASDelay</a:t>
                      </a:r>
                      <a:endParaRPr lang="en-IN" sz="1200" dirty="0"/>
                    </a:p>
                  </a:txBody>
                  <a:tcPr/>
                </a:tc>
                <a:tc>
                  <a:txBody>
                    <a:bodyPr/>
                    <a:lstStyle/>
                    <a:p>
                      <a:r>
                        <a:rPr lang="en-IN" sz="1200" dirty="0"/>
                        <a:t>In minutes</a:t>
                      </a:r>
                    </a:p>
                  </a:txBody>
                  <a:tcPr/>
                </a:tc>
                <a:extLst>
                  <a:ext uri="{0D108BD9-81ED-4DB2-BD59-A6C34878D82A}">
                    <a16:rowId xmlns:a16="http://schemas.microsoft.com/office/drawing/2014/main" val="2041837081"/>
                  </a:ext>
                </a:extLst>
              </a:tr>
              <a:tr h="266177">
                <a:tc>
                  <a:txBody>
                    <a:bodyPr/>
                    <a:lstStyle/>
                    <a:p>
                      <a:r>
                        <a:rPr lang="en-IN" sz="1200" dirty="0" err="1"/>
                        <a:t>SecurityDelay</a:t>
                      </a:r>
                      <a:endParaRPr lang="en-IN" sz="1200" dirty="0"/>
                    </a:p>
                  </a:txBody>
                  <a:tcPr/>
                </a:tc>
                <a:tc>
                  <a:txBody>
                    <a:bodyPr/>
                    <a:lstStyle/>
                    <a:p>
                      <a:r>
                        <a:rPr lang="en-IN" sz="1200" dirty="0"/>
                        <a:t>In minutes</a:t>
                      </a:r>
                    </a:p>
                  </a:txBody>
                  <a:tcPr/>
                </a:tc>
                <a:extLst>
                  <a:ext uri="{0D108BD9-81ED-4DB2-BD59-A6C34878D82A}">
                    <a16:rowId xmlns:a16="http://schemas.microsoft.com/office/drawing/2014/main" val="1999799942"/>
                  </a:ext>
                </a:extLst>
              </a:tr>
              <a:tr h="266177">
                <a:tc>
                  <a:txBody>
                    <a:bodyPr/>
                    <a:lstStyle/>
                    <a:p>
                      <a:r>
                        <a:rPr lang="en-IN" sz="1200" dirty="0" err="1"/>
                        <a:t>LateAircraftDelay</a:t>
                      </a:r>
                      <a:endParaRPr lang="en-IN" sz="1200" dirty="0"/>
                    </a:p>
                  </a:txBody>
                  <a:tcPr/>
                </a:tc>
                <a:tc>
                  <a:txBody>
                    <a:bodyPr/>
                    <a:lstStyle/>
                    <a:p>
                      <a:r>
                        <a:rPr lang="en-IN" sz="1200" dirty="0"/>
                        <a:t>In minutes</a:t>
                      </a:r>
                    </a:p>
                  </a:txBody>
                  <a:tcPr/>
                </a:tc>
                <a:extLst>
                  <a:ext uri="{0D108BD9-81ED-4DB2-BD59-A6C34878D82A}">
                    <a16:rowId xmlns:a16="http://schemas.microsoft.com/office/drawing/2014/main" val="3325170757"/>
                  </a:ext>
                </a:extLst>
              </a:tr>
              <a:tr h="266177">
                <a:tc>
                  <a:txBody>
                    <a:bodyPr/>
                    <a:lstStyle/>
                    <a:p>
                      <a:r>
                        <a:rPr lang="en-IN" sz="1200" dirty="0"/>
                        <a:t>Status</a:t>
                      </a:r>
                    </a:p>
                  </a:txBody>
                  <a:tcPr/>
                </a:tc>
                <a:tc>
                  <a:txBody>
                    <a:bodyPr/>
                    <a:lstStyle/>
                    <a:p>
                      <a:r>
                        <a:rPr lang="en-IN" sz="1200" dirty="0"/>
                        <a:t>Delayed, non Delayed</a:t>
                      </a:r>
                    </a:p>
                  </a:txBody>
                  <a:tcPr/>
                </a:tc>
                <a:extLst>
                  <a:ext uri="{0D108BD9-81ED-4DB2-BD59-A6C34878D82A}">
                    <a16:rowId xmlns:a16="http://schemas.microsoft.com/office/drawing/2014/main" val="2287420838"/>
                  </a:ext>
                </a:extLst>
              </a:tr>
            </a:tbl>
          </a:graphicData>
        </a:graphic>
      </p:graphicFrame>
    </p:spTree>
    <p:extLst>
      <p:ext uri="{BB962C8B-B14F-4D97-AF65-F5344CB8AC3E}">
        <p14:creationId xmlns:p14="http://schemas.microsoft.com/office/powerpoint/2010/main" val="2311392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86130"/>
            <a:ext cx="10515600" cy="1285739"/>
          </a:xfrm>
        </p:spPr>
        <p:txBody>
          <a:bodyPr/>
          <a:lstStyle/>
          <a:p>
            <a:pPr algn="ctr"/>
            <a:r>
              <a:rPr lang="en-IN" b="1" dirty="0"/>
              <a:t>Schema</a:t>
            </a:r>
          </a:p>
        </p:txBody>
      </p:sp>
    </p:spTree>
    <p:extLst>
      <p:ext uri="{BB962C8B-B14F-4D97-AF65-F5344CB8AC3E}">
        <p14:creationId xmlns:p14="http://schemas.microsoft.com/office/powerpoint/2010/main" val="987397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Schema Description</a:t>
            </a:r>
          </a:p>
        </p:txBody>
      </p:sp>
      <p:sp>
        <p:nvSpPr>
          <p:cNvPr id="3" name="Content Placeholder 2"/>
          <p:cNvSpPr>
            <a:spLocks noGrp="1"/>
          </p:cNvSpPr>
          <p:nvPr>
            <p:ph idx="1"/>
          </p:nvPr>
        </p:nvSpPr>
        <p:spPr/>
        <p:txBody>
          <a:bodyPr/>
          <a:lstStyle/>
          <a:p>
            <a:r>
              <a:rPr lang="en-IN" dirty="0"/>
              <a:t>The star schema diagram contains 6 dimensional tables and 1 fact table.</a:t>
            </a:r>
          </a:p>
          <a:p>
            <a:r>
              <a:rPr lang="en-IN" dirty="0"/>
              <a:t>There are 6 primary keys in the Dimensional Tables. i.e. CalendarKey, AirlineKey, </a:t>
            </a:r>
            <a:r>
              <a:rPr lang="en-IN" dirty="0" err="1"/>
              <a:t>OriginAirportKey</a:t>
            </a:r>
            <a:r>
              <a:rPr lang="en-IN" dirty="0"/>
              <a:t>, </a:t>
            </a:r>
            <a:r>
              <a:rPr lang="en-IN" dirty="0" err="1"/>
              <a:t>DestAirportKey</a:t>
            </a:r>
            <a:r>
              <a:rPr lang="en-IN" dirty="0"/>
              <a:t>, </a:t>
            </a:r>
            <a:r>
              <a:rPr lang="en-IN" dirty="0" err="1"/>
              <a:t>ArrivalKey</a:t>
            </a:r>
            <a:r>
              <a:rPr lang="en-IN" dirty="0"/>
              <a:t>, </a:t>
            </a:r>
            <a:r>
              <a:rPr lang="en-IN" dirty="0" err="1"/>
              <a:t>DepartureKey</a:t>
            </a:r>
            <a:r>
              <a:rPr lang="en-IN" dirty="0"/>
              <a:t>.</a:t>
            </a:r>
          </a:p>
          <a:p>
            <a:r>
              <a:rPr lang="en-IN" dirty="0"/>
              <a:t>The dimensional tables are connected to the Fact table by above primary keys.</a:t>
            </a:r>
          </a:p>
        </p:txBody>
      </p:sp>
    </p:spTree>
    <p:extLst>
      <p:ext uri="{BB962C8B-B14F-4D97-AF65-F5344CB8AC3E}">
        <p14:creationId xmlns:p14="http://schemas.microsoft.com/office/powerpoint/2010/main" val="1789401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825</TotalTime>
  <Words>803</Words>
  <Application>Microsoft Office PowerPoint</Application>
  <PresentationFormat>Widescreen</PresentationFormat>
  <Paragraphs>139</Paragraphs>
  <Slides>45</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1" baseType="lpstr">
      <vt:lpstr>Arial</vt:lpstr>
      <vt:lpstr>Tw Cen MT</vt:lpstr>
      <vt:lpstr>Tw Cen MT Condensed</vt:lpstr>
      <vt:lpstr>Wingdings 3</vt:lpstr>
      <vt:lpstr>Integral</vt:lpstr>
      <vt:lpstr>Acrobat Document</vt:lpstr>
      <vt:lpstr>Flight Delay Analysis</vt:lpstr>
      <vt:lpstr>Did this ever happen to You?</vt:lpstr>
      <vt:lpstr>Introduction</vt:lpstr>
      <vt:lpstr>Objective</vt:lpstr>
      <vt:lpstr>Dataset</vt:lpstr>
      <vt:lpstr>Variable Description</vt:lpstr>
      <vt:lpstr>Variable Description(continued)</vt:lpstr>
      <vt:lpstr>Schema</vt:lpstr>
      <vt:lpstr>Schema Description</vt:lpstr>
      <vt:lpstr>PowerPoint Presentation</vt:lpstr>
      <vt:lpstr>ETL Diagram</vt:lpstr>
      <vt:lpstr>Calendar Dimension ETL Diagram</vt:lpstr>
      <vt:lpstr>Airline Dimension ETL Diagram</vt:lpstr>
      <vt:lpstr>Arrival Dimension ETL Diagram</vt:lpstr>
      <vt:lpstr>Departure Dimension ETL Diagram</vt:lpstr>
      <vt:lpstr>Origin Airport Dimension ETL Diagram</vt:lpstr>
      <vt:lpstr>Destination Airport Dimension ETL Diagram</vt:lpstr>
      <vt:lpstr>FACT TABLE ETL Diagram</vt:lpstr>
      <vt:lpstr>Visualizations</vt:lpstr>
      <vt:lpstr>Line Graph for Delay Reason in flights during 2018</vt:lpstr>
      <vt:lpstr>Box Plot of Arrival Delay</vt:lpstr>
      <vt:lpstr>Jitter Plot of Arrival Delay for Different Flights</vt:lpstr>
      <vt:lpstr>Jitter Plot of Departure Delay for Different Flights</vt:lpstr>
      <vt:lpstr>Bar Graph for Flights cancelled in 2018</vt:lpstr>
      <vt:lpstr>Flights cancelled in March 2018</vt:lpstr>
      <vt:lpstr>Reports using SSRS </vt:lpstr>
      <vt:lpstr>PowerPoint Presentation</vt:lpstr>
      <vt:lpstr>PowerPoint Presentation</vt:lpstr>
      <vt:lpstr>XML and Schema</vt:lpstr>
      <vt:lpstr>XML</vt:lpstr>
      <vt:lpstr>PowerPoint Presentation</vt:lpstr>
      <vt:lpstr>PowerPoint Presentation</vt:lpstr>
      <vt:lpstr>Graph Database</vt:lpstr>
      <vt:lpstr>PowerPoint Presentation</vt:lpstr>
      <vt:lpstr>Graph for flights on a Single day</vt:lpstr>
      <vt:lpstr>Graph for Flights flying from Airports</vt:lpstr>
      <vt:lpstr>Graph for Flights flying to Airports</vt:lpstr>
      <vt:lpstr>Graph for Flights operated by</vt:lpstr>
      <vt:lpstr>Warehouse GRAPH (VISUALIZATION USING NEO4J)</vt:lpstr>
      <vt:lpstr>Warehouse Design for flights for a single day</vt:lpstr>
      <vt:lpstr>Individual Node Graph</vt:lpstr>
      <vt:lpstr>Graph for Flights Cancelled Cause</vt:lpstr>
      <vt:lpstr>Graph for flights delayed Cause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Delay Analysis</dc:title>
  <dc:creator>Admin</dc:creator>
  <cp:lastModifiedBy>Akshay Yashwant Kalmetar</cp:lastModifiedBy>
  <cp:revision>128</cp:revision>
  <dcterms:created xsi:type="dcterms:W3CDTF">2019-12-16T01:11:33Z</dcterms:created>
  <dcterms:modified xsi:type="dcterms:W3CDTF">2019-12-17T18:29:16Z</dcterms:modified>
</cp:coreProperties>
</file>